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2" r:id="rId2"/>
    <p:sldId id="294" r:id="rId3"/>
    <p:sldId id="295" r:id="rId4"/>
    <p:sldId id="306" r:id="rId5"/>
    <p:sldId id="304" r:id="rId6"/>
    <p:sldId id="305" r:id="rId7"/>
    <p:sldId id="303" r:id="rId8"/>
    <p:sldId id="302" r:id="rId9"/>
    <p:sldId id="300" r:id="rId10"/>
    <p:sldId id="271" r:id="rId11"/>
    <p:sldId id="275" r:id="rId12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  <a:srgbClr val="920000"/>
    <a:srgbClr val="000000"/>
    <a:srgbClr val="C0C0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9" autoAdjust="0"/>
    <p:restoredTop sz="94660"/>
  </p:normalViewPr>
  <p:slideViewPr>
    <p:cSldViewPr>
      <p:cViewPr>
        <p:scale>
          <a:sx n="93" d="100"/>
          <a:sy n="93" d="100"/>
        </p:scale>
        <p:origin x="-701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86D890CE-571E-4708-9567-FEA540D0BA40}" type="datetimeFigureOut">
              <a:rPr lang="ru-RU"/>
              <a:pPr>
                <a:defRPr/>
              </a:pPr>
              <a:t>11.02.2016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42C3AB71-85B6-4A32-B80C-A19F07D67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4679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7683500" y="6400800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>
                <a:solidFill>
                  <a:schemeClr val="hlink"/>
                </a:solidFill>
                <a:cs typeface="+mn-cs"/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1000" y="2286000"/>
            <a:ext cx="56388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600200"/>
            <a:ext cx="5638800" cy="682625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5477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791200" y="6454775"/>
            <a:ext cx="19812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429000" y="645477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A787D-8A41-4D57-8BF6-A041452DA5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089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2B282-53CD-4A84-B17C-A921363A9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198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A2F07-0632-4CA8-BA3D-D99BF6077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619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3DAA2-00FB-4CBC-A70A-62EFCE90B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064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E0DF6-15AD-4440-86DA-BAB701899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AE951-41D4-4CA7-9DCB-51FB2833B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262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52566-6DB4-496A-982E-DBC6EB759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545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C4570-6443-43BC-907F-986B21B55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194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EC3DC-19D4-4965-874E-EB7EF5C35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2750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A3D5C-66CA-4AA5-B887-A9C5FEAE6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3518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88151-B61A-41BB-BFD4-7B365925E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522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6975" y="457200"/>
            <a:ext cx="4114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0AB3F-1284-4ADC-97F1-675662821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08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56"/>
          <p:cNvGrpSpPr>
            <a:grpSpLocks/>
          </p:cNvGrpSpPr>
          <p:nvPr/>
        </p:nvGrpSpPr>
        <p:grpSpPr bwMode="auto">
          <a:xfrm>
            <a:off x="7938" y="501650"/>
            <a:ext cx="1108075" cy="336550"/>
            <a:chOff x="5" y="316"/>
            <a:chExt cx="698" cy="212"/>
          </a:xfrm>
        </p:grpSpPr>
        <p:sp>
          <p:nvSpPr>
            <p:cNvPr id="1044" name="Rectangle 20"/>
            <p:cNvSpPr>
              <a:spLocks noChangeArrowheads="1"/>
            </p:cNvSpPr>
            <p:nvPr userDrawn="1"/>
          </p:nvSpPr>
          <p:spPr bwMode="gray">
            <a:xfrm>
              <a:off x="5" y="480"/>
              <a:ext cx="698" cy="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tint val="3647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5" name="Rectangle 21"/>
            <p:cNvSpPr>
              <a:spLocks noChangeArrowheads="1"/>
            </p:cNvSpPr>
            <p:nvPr userDrawn="1"/>
          </p:nvSpPr>
          <p:spPr bwMode="gray">
            <a:xfrm>
              <a:off x="5" y="427"/>
              <a:ext cx="698" cy="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tint val="3647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gray">
            <a:xfrm>
              <a:off x="5" y="369"/>
              <a:ext cx="698" cy="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tint val="3647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gray">
            <a:xfrm>
              <a:off x="5" y="316"/>
              <a:ext cx="698" cy="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tint val="3647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50013"/>
            <a:ext cx="22860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cs typeface="+mn-cs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14800" y="6400800"/>
            <a:ext cx="8382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cs typeface="+mn-cs"/>
              </a:defRPr>
            </a:lvl1pPr>
          </a:lstStyle>
          <a:p>
            <a:pPr>
              <a:defRPr/>
            </a:pPr>
            <a:fld id="{FA046CC8-4A76-44C2-A8AA-007BF16A90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7580313" y="6384925"/>
            <a:ext cx="954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>
                <a:solidFill>
                  <a:schemeClr val="hlink"/>
                </a:solidFill>
                <a:cs typeface="+mn-cs"/>
              </a:rPr>
              <a:t>LOGO</a:t>
            </a:r>
          </a:p>
        </p:txBody>
      </p:sp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196975" y="457200"/>
            <a:ext cx="41148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77" name="Freeform 53"/>
          <p:cNvSpPr>
            <a:spLocks/>
          </p:cNvSpPr>
          <p:nvPr/>
        </p:nvSpPr>
        <p:spPr bwMode="gray">
          <a:xfrm>
            <a:off x="1143000" y="457200"/>
            <a:ext cx="130175" cy="4572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0"/>
              </a:cxn>
              <a:cxn ang="0">
                <a:pos x="0" y="288"/>
              </a:cxn>
              <a:cxn ang="0">
                <a:pos x="96" y="288"/>
              </a:cxn>
            </a:cxnLst>
            <a:rect l="0" t="0" r="r" b="b"/>
            <a:pathLst>
              <a:path w="96" h="288">
                <a:moveTo>
                  <a:pt x="96" y="0"/>
                </a:moveTo>
                <a:lnTo>
                  <a:pt x="0" y="0"/>
                </a:lnTo>
                <a:lnTo>
                  <a:pt x="0" y="288"/>
                </a:lnTo>
                <a:lnTo>
                  <a:pt x="96" y="28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grpSp>
        <p:nvGrpSpPr>
          <p:cNvPr id="2058" name="Group 55"/>
          <p:cNvGrpSpPr>
            <a:grpSpLocks/>
          </p:cNvGrpSpPr>
          <p:nvPr/>
        </p:nvGrpSpPr>
        <p:grpSpPr bwMode="auto">
          <a:xfrm>
            <a:off x="5311775" y="457200"/>
            <a:ext cx="3832225" cy="457200"/>
            <a:chOff x="3346" y="288"/>
            <a:chExt cx="2414" cy="288"/>
          </a:xfrm>
        </p:grpSpPr>
        <p:sp>
          <p:nvSpPr>
            <p:cNvPr id="1071" name="Rectangle 47"/>
            <p:cNvSpPr>
              <a:spLocks noChangeArrowheads="1"/>
            </p:cNvSpPr>
            <p:nvPr userDrawn="1"/>
          </p:nvSpPr>
          <p:spPr bwMode="gray">
            <a:xfrm>
              <a:off x="3422" y="493"/>
              <a:ext cx="2338" cy="48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21176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72" name="Rectangle 48"/>
            <p:cNvSpPr>
              <a:spLocks noChangeArrowheads="1"/>
            </p:cNvSpPr>
            <p:nvPr userDrawn="1"/>
          </p:nvSpPr>
          <p:spPr bwMode="gray">
            <a:xfrm>
              <a:off x="3422" y="440"/>
              <a:ext cx="2338" cy="48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21176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73" name="Rectangle 49"/>
            <p:cNvSpPr>
              <a:spLocks noChangeArrowheads="1"/>
            </p:cNvSpPr>
            <p:nvPr userDrawn="1"/>
          </p:nvSpPr>
          <p:spPr bwMode="gray">
            <a:xfrm>
              <a:off x="3421" y="382"/>
              <a:ext cx="2338" cy="48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21176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74" name="Rectangle 50"/>
            <p:cNvSpPr>
              <a:spLocks noChangeArrowheads="1"/>
            </p:cNvSpPr>
            <p:nvPr userDrawn="1"/>
          </p:nvSpPr>
          <p:spPr bwMode="gray">
            <a:xfrm>
              <a:off x="3421" y="329"/>
              <a:ext cx="2338" cy="48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21176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78" name="Freeform 54"/>
            <p:cNvSpPr>
              <a:spLocks/>
            </p:cNvSpPr>
            <p:nvPr userDrawn="1"/>
          </p:nvSpPr>
          <p:spPr bwMode="gray">
            <a:xfrm flipH="1">
              <a:off x="3346" y="288"/>
              <a:ext cx="48" cy="288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0" y="288"/>
                </a:cxn>
                <a:cxn ang="0">
                  <a:pos x="96" y="288"/>
                </a:cxn>
              </a:cxnLst>
              <a:rect l="0" t="0" r="r" b="b"/>
              <a:pathLst>
                <a:path w="96" h="288">
                  <a:moveTo>
                    <a:pt x="96" y="0"/>
                  </a:moveTo>
                  <a:lnTo>
                    <a:pt x="0" y="0"/>
                  </a:lnTo>
                  <a:lnTo>
                    <a:pt x="0" y="288"/>
                  </a:lnTo>
                  <a:lnTo>
                    <a:pt x="96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Заголовок 1"/>
          <p:cNvSpPr>
            <a:spLocks noGrp="1"/>
          </p:cNvSpPr>
          <p:nvPr>
            <p:ph type="ctrTitle"/>
          </p:nvPr>
        </p:nvSpPr>
        <p:spPr>
          <a:xfrm>
            <a:off x="255588" y="1022350"/>
            <a:ext cx="7485062" cy="1470025"/>
          </a:xfrm>
        </p:spPr>
        <p:txBody>
          <a:bodyPr/>
          <a:lstStyle/>
          <a:p>
            <a:pPr algn="l"/>
            <a:r>
              <a:rPr lang="ru-RU" altLang="ru-RU" smtClean="0">
                <a:latin typeface="Calibri" pitchFamily="34" charset="0"/>
                <a:ea typeface="Batang" pitchFamily="18" charset="-127"/>
              </a:rPr>
              <a:t>Программа развития</a:t>
            </a:r>
            <a:br>
              <a:rPr lang="ru-RU" altLang="ru-RU" smtClean="0">
                <a:latin typeface="Calibri" pitchFamily="34" charset="0"/>
                <a:ea typeface="Batang" pitchFamily="18" charset="-127"/>
              </a:rPr>
            </a:br>
            <a:r>
              <a:rPr lang="ru-RU" altLang="ru-RU" smtClean="0">
                <a:latin typeface="Calibri" pitchFamily="34" charset="0"/>
                <a:ea typeface="Batang" pitchFamily="18" charset="-127"/>
              </a:rPr>
              <a:t>Самарского государственного технического университета</a:t>
            </a:r>
            <a:br>
              <a:rPr lang="ru-RU" altLang="ru-RU" smtClean="0">
                <a:latin typeface="Calibri" pitchFamily="34" charset="0"/>
                <a:ea typeface="Batang" pitchFamily="18" charset="-127"/>
              </a:rPr>
            </a:br>
            <a:endParaRPr lang="ru-RU" altLang="ru-RU" smtClean="0"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103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396875" y="5445125"/>
            <a:ext cx="2984500" cy="766763"/>
          </a:xfrm>
        </p:spPr>
        <p:txBody>
          <a:bodyPr/>
          <a:lstStyle/>
          <a:p>
            <a:r>
              <a:rPr lang="ru-RU" altLang="ru-RU" sz="1600" b="1" dirty="0" smtClean="0">
                <a:latin typeface="Calibri" pitchFamily="34" charset="0"/>
              </a:rPr>
              <a:t>Ректор </a:t>
            </a:r>
            <a:r>
              <a:rPr lang="ru-RU" altLang="ru-RU" sz="1600" b="1" dirty="0" smtClean="0">
                <a:latin typeface="Calibri" pitchFamily="34" charset="0"/>
              </a:rPr>
              <a:t>СамГТУ Быков Д.Е.</a:t>
            </a:r>
          </a:p>
        </p:txBody>
      </p:sp>
      <p:sp>
        <p:nvSpPr>
          <p:cNvPr id="1031" name="Прямоугольник 3"/>
          <p:cNvSpPr>
            <a:spLocks noChangeArrowheads="1"/>
          </p:cNvSpPr>
          <p:nvPr/>
        </p:nvSpPr>
        <p:spPr bwMode="auto">
          <a:xfrm>
            <a:off x="1152128" y="6309320"/>
            <a:ext cx="680424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200" b="1" i="1" dirty="0">
                <a:latin typeface="Calibri" pitchFamily="34" charset="0"/>
              </a:rPr>
              <a:t>При поддержке Правительства Самарской области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47832981"/>
              </p:ext>
            </p:extLst>
          </p:nvPr>
        </p:nvGraphicFramePr>
        <p:xfrm>
          <a:off x="8088943" y="188640"/>
          <a:ext cx="947553" cy="871240"/>
        </p:xfrm>
        <a:graphic>
          <a:graphicData uri="http://schemas.openxmlformats.org/presentationml/2006/ole">
            <p:oleObj spid="_x0000_s1080" name="CorelDRAW" r:id="rId4" imgW="3660648" imgH="3358896" progId="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28806743"/>
              </p:ext>
            </p:extLst>
          </p:nvPr>
        </p:nvGraphicFramePr>
        <p:xfrm>
          <a:off x="8316416" y="6309320"/>
          <a:ext cx="444172" cy="484910"/>
        </p:xfrm>
        <a:graphic>
          <a:graphicData uri="http://schemas.openxmlformats.org/presentationml/2006/ole">
            <p:oleObj spid="_x0000_s1081" name="CorelDRAW" r:id="rId5" imgW="2039112" imgH="223418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Line 11"/>
          <p:cNvSpPr>
            <a:spLocks noChangeShapeType="1"/>
          </p:cNvSpPr>
          <p:nvPr/>
        </p:nvSpPr>
        <p:spPr bwMode="auto">
          <a:xfrm>
            <a:off x="611560" y="1897063"/>
            <a:ext cx="4357687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4" name="Line 14"/>
          <p:cNvSpPr>
            <a:spLocks noChangeShapeType="1"/>
          </p:cNvSpPr>
          <p:nvPr/>
        </p:nvSpPr>
        <p:spPr bwMode="auto">
          <a:xfrm>
            <a:off x="611560" y="2811463"/>
            <a:ext cx="52943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12999" y="404664"/>
            <a:ext cx="3663057" cy="487363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</a:rPr>
              <a:t>НАПРАВЛЕНИЯ РАЗВИТИЯ</a:t>
            </a:r>
            <a:endParaRPr lang="en-US" altLang="ru-RU" sz="2400" b="1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grpSp>
        <p:nvGrpSpPr>
          <p:cNvPr id="4100" name="Group 3"/>
          <p:cNvGrpSpPr>
            <a:grpSpLocks/>
          </p:cNvGrpSpPr>
          <p:nvPr/>
        </p:nvGrpSpPr>
        <p:grpSpPr bwMode="auto">
          <a:xfrm>
            <a:off x="251520" y="1484784"/>
            <a:ext cx="504057" cy="432048"/>
            <a:chOff x="1110" y="2656"/>
            <a:chExt cx="1549" cy="1351"/>
          </a:xfrm>
        </p:grpSpPr>
        <p:sp>
          <p:nvSpPr>
            <p:cNvPr id="4126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127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grpSp>
        <p:nvGrpSpPr>
          <p:cNvPr id="4101" name="Group 7"/>
          <p:cNvGrpSpPr>
            <a:grpSpLocks/>
          </p:cNvGrpSpPr>
          <p:nvPr/>
        </p:nvGrpSpPr>
        <p:grpSpPr bwMode="auto">
          <a:xfrm>
            <a:off x="251520" y="2348880"/>
            <a:ext cx="504056" cy="472108"/>
            <a:chOff x="3174" y="2656"/>
            <a:chExt cx="1549" cy="1351"/>
          </a:xfrm>
        </p:grpSpPr>
        <p:sp>
          <p:nvSpPr>
            <p:cNvPr id="4123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124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4103" name="Text Box 12"/>
          <p:cNvSpPr txBox="1">
            <a:spLocks noChangeArrowheads="1"/>
          </p:cNvSpPr>
          <p:nvPr/>
        </p:nvSpPr>
        <p:spPr bwMode="auto">
          <a:xfrm>
            <a:off x="840606" y="1546945"/>
            <a:ext cx="4235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b="1" dirty="0">
                <a:latin typeface="Calibri" pitchFamily="34" charset="0"/>
              </a:rPr>
              <a:t>РАЗВИТИЕ НЕФТЕГАЗОВОГО КОМПЛЕКСА</a:t>
            </a:r>
            <a:endParaRPr lang="en-US" altLang="ru-RU" b="1" dirty="0">
              <a:latin typeface="Calibri" pitchFamily="34" charset="0"/>
            </a:endParaRPr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827584" y="2206824"/>
            <a:ext cx="5154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>
                <a:latin typeface="Calibri" pitchFamily="34" charset="0"/>
              </a:rPr>
              <a:t>МАТЕРИАЛОВЕДЕНИЕ, </a:t>
            </a:r>
          </a:p>
          <a:p>
            <a:pPr eaLnBrk="1" hangingPunct="1"/>
            <a:r>
              <a:rPr lang="ru-RU" altLang="ru-RU" b="1" dirty="0">
                <a:latin typeface="Calibri" pitchFamily="34" charset="0"/>
              </a:rPr>
              <a:t>МЕТАЛЛООБРАБОТКА И ЛИТЕЙНЫЕ ТЕХНОЛОГИИ</a:t>
            </a:r>
          </a:p>
        </p:txBody>
      </p:sp>
      <p:sp>
        <p:nvSpPr>
          <p:cNvPr id="4108" name="Line 25"/>
          <p:cNvSpPr>
            <a:spLocks noChangeShapeType="1"/>
          </p:cNvSpPr>
          <p:nvPr/>
        </p:nvSpPr>
        <p:spPr bwMode="auto">
          <a:xfrm>
            <a:off x="642938" y="3703638"/>
            <a:ext cx="61579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9" name="Text Box 26"/>
          <p:cNvSpPr txBox="1">
            <a:spLocks noChangeArrowheads="1"/>
          </p:cNvSpPr>
          <p:nvPr/>
        </p:nvSpPr>
        <p:spPr bwMode="auto">
          <a:xfrm>
            <a:off x="876300" y="3347145"/>
            <a:ext cx="6072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b="1" dirty="0">
                <a:latin typeface="Calibri" pitchFamily="34" charset="0"/>
              </a:rPr>
              <a:t>ВЫСОКИЕ ТЕХНОЛОГИИ В СТРОИТЕЛЬСТВЕ И АРХИТЕКТУРЕ</a:t>
            </a:r>
            <a:endParaRPr lang="en-US" altLang="ru-RU" b="1" dirty="0">
              <a:latin typeface="Calibri" pitchFamily="34" charset="0"/>
            </a:endParaRPr>
          </a:p>
        </p:txBody>
      </p:sp>
      <p:sp>
        <p:nvSpPr>
          <p:cNvPr id="4110" name="Line 28"/>
          <p:cNvSpPr>
            <a:spLocks noChangeShapeType="1"/>
          </p:cNvSpPr>
          <p:nvPr/>
        </p:nvSpPr>
        <p:spPr bwMode="auto">
          <a:xfrm>
            <a:off x="611560" y="4895850"/>
            <a:ext cx="4320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11" name="Text Box 29"/>
          <p:cNvSpPr txBox="1">
            <a:spLocks noChangeArrowheads="1"/>
          </p:cNvSpPr>
          <p:nvPr/>
        </p:nvSpPr>
        <p:spPr bwMode="auto">
          <a:xfrm>
            <a:off x="827584" y="3973513"/>
            <a:ext cx="72771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b="1" dirty="0">
                <a:latin typeface="Calibri" pitchFamily="34" charset="0"/>
              </a:rPr>
              <a:t>МОДЕЛИРОВАНИЕ И УПРАВЛЕНИЕ</a:t>
            </a:r>
          </a:p>
          <a:p>
            <a:r>
              <a:rPr lang="ru-RU" altLang="ru-RU" b="1" dirty="0">
                <a:latin typeface="Calibri" pitchFamily="34" charset="0"/>
              </a:rPr>
              <a:t>СЛОЖНЫМИ ТЕХНИЧЕСКИМИ СИСТЕМАМИ </a:t>
            </a:r>
          </a:p>
          <a:p>
            <a:r>
              <a:rPr lang="ru-RU" altLang="ru-RU" b="1" dirty="0">
                <a:latin typeface="Calibri" pitchFamily="34" charset="0"/>
              </a:rPr>
              <a:t>И ТЕХНОЛОГИЧЕСКИМИ ПРОЦЕССАМИ</a:t>
            </a:r>
            <a:endParaRPr lang="en-US" altLang="ru-RU" b="1" dirty="0">
              <a:latin typeface="Calibri" pitchFamily="34" charset="0"/>
            </a:endParaRPr>
          </a:p>
        </p:txBody>
      </p:sp>
      <p:sp>
        <p:nvSpPr>
          <p:cNvPr id="4112" name="Line 28"/>
          <p:cNvSpPr>
            <a:spLocks noChangeShapeType="1"/>
          </p:cNvSpPr>
          <p:nvPr/>
        </p:nvSpPr>
        <p:spPr bwMode="auto">
          <a:xfrm>
            <a:off x="611560" y="5862638"/>
            <a:ext cx="5080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13" name="Text Box 29"/>
          <p:cNvSpPr txBox="1">
            <a:spLocks noChangeArrowheads="1"/>
          </p:cNvSpPr>
          <p:nvPr/>
        </p:nvSpPr>
        <p:spPr bwMode="auto">
          <a:xfrm>
            <a:off x="827584" y="4962525"/>
            <a:ext cx="50400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b="1" dirty="0">
                <a:latin typeface="Calibri" pitchFamily="34" charset="0"/>
              </a:rPr>
              <a:t>ПЕРСПЕКТИВНЫЕ ВИДЫ ВООРУЖЕНИЯ, </a:t>
            </a:r>
          </a:p>
          <a:p>
            <a:r>
              <a:rPr lang="ru-RU" altLang="ru-RU" b="1" dirty="0">
                <a:latin typeface="Calibri" pitchFamily="34" charset="0"/>
              </a:rPr>
              <a:t>ВОЕННОЙ И СПЕЦИАЛЬНОЙ ТЕХНИКИ, </a:t>
            </a:r>
          </a:p>
          <a:p>
            <a:r>
              <a:rPr lang="ru-RU" altLang="ru-RU" b="1" dirty="0">
                <a:latin typeface="Calibri" pitchFamily="34" charset="0"/>
              </a:rPr>
              <a:t>ОБОРОННО-ПРОМЫШЛЕННЫЕ ТЕХНОЛОГИИ</a:t>
            </a:r>
            <a:endParaRPr lang="en-US" altLang="ru-RU" b="1" dirty="0">
              <a:latin typeface="Calibri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596188" y="836613"/>
            <a:ext cx="1439862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0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r"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предприятий добычи и транспортировки  нефти и газа</a:t>
            </a:r>
          </a:p>
          <a:p>
            <a:pPr algn="r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</a:p>
          <a:p>
            <a:pPr algn="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предприятий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переработки нефти и газа, нефтехимии</a:t>
            </a:r>
          </a:p>
          <a:p>
            <a:pPr algn="r"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80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предприятий машиностроения</a:t>
            </a:r>
          </a:p>
          <a:p>
            <a:pPr algn="r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10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r"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предприятий металлургии</a:t>
            </a:r>
          </a:p>
          <a:p>
            <a:pPr algn="r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70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r"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предприятий строительной отрасли </a:t>
            </a:r>
          </a:p>
          <a:p>
            <a:pPr algn="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50</a:t>
            </a:r>
          </a:p>
          <a:p>
            <a:pPr algn="r"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предприятий энергетики</a:t>
            </a:r>
          </a:p>
          <a:p>
            <a:pPr algn="r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r"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предприятий ОПК</a:t>
            </a:r>
          </a:p>
        </p:txBody>
      </p:sp>
      <p:sp>
        <p:nvSpPr>
          <p:cNvPr id="4116" name="Прямоугольник 37"/>
          <p:cNvSpPr>
            <a:spLocks noChangeArrowheads="1"/>
          </p:cNvSpPr>
          <p:nvPr/>
        </p:nvSpPr>
        <p:spPr bwMode="auto">
          <a:xfrm>
            <a:off x="2360348" y="6357958"/>
            <a:ext cx="6388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200" b="1" i="1" dirty="0">
                <a:latin typeface="Calibri" pitchFamily="34" charset="0"/>
              </a:rPr>
              <a:t>СТРАТЕГИЯ СОЦИАЛЬНО-ЭКОНОМИЧЕСКОГО РАЗВИТИЯ САМАРСКОЙ ОБЛАСТИ ДО 2020 </a:t>
            </a:r>
            <a:r>
              <a:rPr lang="ru-RU" altLang="ru-RU" sz="1200" b="1" i="1" dirty="0" smtClean="0">
                <a:latin typeface="Calibri" pitchFamily="34" charset="0"/>
              </a:rPr>
              <a:t>г.</a:t>
            </a:r>
          </a:p>
          <a:p>
            <a:pPr algn="r" eaLnBrk="1" hangingPunct="1"/>
            <a:r>
              <a:rPr lang="ru-RU" altLang="ru-RU" sz="1200" b="1" i="1" dirty="0" smtClean="0">
                <a:latin typeface="Calibri" pitchFamily="34" charset="0"/>
              </a:rPr>
              <a:t>КОНЦЕПЦИЯ ПРОМЫШЛЕННОЙ ПОЛИТИКИ В САМАРСКОЙ ОБЛАСТИ НА ПЕРИОД ДО 2020 г.</a:t>
            </a:r>
            <a:endParaRPr lang="ru-RU" altLang="ru-RU" sz="1200" b="1" i="1" dirty="0">
              <a:latin typeface="Calibri" pitchFamily="34" charset="0"/>
            </a:endParaRPr>
          </a:p>
        </p:txBody>
      </p:sp>
      <p:grpSp>
        <p:nvGrpSpPr>
          <p:cNvPr id="36" name="Group 3"/>
          <p:cNvGrpSpPr>
            <a:grpSpLocks/>
          </p:cNvGrpSpPr>
          <p:nvPr/>
        </p:nvGrpSpPr>
        <p:grpSpPr bwMode="auto">
          <a:xfrm>
            <a:off x="251520" y="3284984"/>
            <a:ext cx="504057" cy="432048"/>
            <a:chOff x="1110" y="2656"/>
            <a:chExt cx="1549" cy="1351"/>
          </a:xfrm>
        </p:grpSpPr>
        <p:sp>
          <p:nvSpPr>
            <p:cNvPr id="37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38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0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grpSp>
        <p:nvGrpSpPr>
          <p:cNvPr id="41" name="Group 7"/>
          <p:cNvGrpSpPr>
            <a:grpSpLocks/>
          </p:cNvGrpSpPr>
          <p:nvPr/>
        </p:nvGrpSpPr>
        <p:grpSpPr bwMode="auto">
          <a:xfrm>
            <a:off x="251520" y="4437112"/>
            <a:ext cx="504056" cy="472108"/>
            <a:chOff x="3174" y="2656"/>
            <a:chExt cx="1549" cy="1351"/>
          </a:xfrm>
        </p:grpSpPr>
        <p:sp>
          <p:nvSpPr>
            <p:cNvPr id="42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3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5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grpSp>
        <p:nvGrpSpPr>
          <p:cNvPr id="46" name="Group 3"/>
          <p:cNvGrpSpPr>
            <a:grpSpLocks/>
          </p:cNvGrpSpPr>
          <p:nvPr/>
        </p:nvGrpSpPr>
        <p:grpSpPr bwMode="auto">
          <a:xfrm>
            <a:off x="251520" y="5445224"/>
            <a:ext cx="504057" cy="432048"/>
            <a:chOff x="1110" y="2656"/>
            <a:chExt cx="1549" cy="1351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8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9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59632" y="421357"/>
            <a:ext cx="4114800" cy="487363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</a:rPr>
              <a:t>ЦЕЛЕВЫЕ ПОКАЗАТЕЛИ ВУЗА</a:t>
            </a: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2051496" y="1648544"/>
            <a:ext cx="2376488" cy="2245427"/>
          </a:xfrm>
          <a:prstGeom prst="rect">
            <a:avLst/>
          </a:prstGeom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23</a:t>
            </a:r>
            <a:r>
              <a:rPr lang="en-US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000  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обучающихся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20 %  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магистров и аспирантов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3 000  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обучающихся </a:t>
            </a:r>
            <a:r>
              <a:rPr lang="ru-RU" sz="12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по 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ДПО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30</a:t>
            </a:r>
            <a: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реализуемых УГНС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9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образовательных </a:t>
            </a:r>
            <a:r>
              <a:rPr lang="ru-RU" sz="12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программ с зарубежными 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вузами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80%  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обучающихся </a:t>
            </a:r>
            <a:r>
              <a:rPr lang="ru-RU" sz="12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в сфере «Инженерное дело, технологии и технические науки</a:t>
            </a:r>
            <a:r>
              <a:rPr lang="ru-RU" sz="12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»</a:t>
            </a:r>
            <a:endParaRPr lang="ru-RU" sz="1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477354" y="3717032"/>
            <a:ext cx="3594579" cy="1817144"/>
          </a:xfrm>
          <a:prstGeom prst="rect">
            <a:avLst/>
          </a:prstGeom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70% 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внебюджетные средства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75 %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НИОКР для  предприятий региона</a:t>
            </a:r>
          </a:p>
          <a:p>
            <a:pPr algn="l">
              <a:spcBef>
                <a:spcPts val="0"/>
              </a:spcBef>
              <a:defRPr/>
            </a:pPr>
            <a:r>
              <a:rPr lang="en-US" altLang="ru-RU" sz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PhD</a:t>
            </a:r>
            <a:r>
              <a:rPr lang="ru-RU" altLang="ru-RU" sz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altLang="ru-RU" sz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&amp; Post</a:t>
            </a:r>
            <a:r>
              <a:rPr lang="ru-RU" altLang="ru-RU" sz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altLang="ru-RU" sz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Doc </a:t>
            </a: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altLang="ru-RU" sz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programs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7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научных журналов ВАК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2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научных журнала в 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Scopus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9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диссертационных советов</a:t>
            </a:r>
          </a:p>
          <a:p>
            <a:pPr algn="l">
              <a:spcBef>
                <a:spcPts val="0"/>
              </a:spcBef>
              <a:defRPr/>
            </a:pPr>
            <a:r>
              <a:rPr lang="ru-RU" altLang="ru-RU" sz="16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15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sz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статей </a:t>
            </a:r>
            <a:r>
              <a:rPr lang="en-US" altLang="ru-RU" sz="12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WoS</a:t>
            </a:r>
            <a:r>
              <a:rPr lang="en-US" altLang="ru-RU" sz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</a:t>
            </a: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на </a:t>
            </a:r>
            <a:r>
              <a:rPr lang="ru-RU" altLang="ru-RU" sz="1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100 </a:t>
            </a: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НПР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5,0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цитирований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WoS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на 1 доктора наук за 5 лет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1,5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тыс. услуг для предприятий региона в ЦКП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9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технологических платформ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4892469" y="1370640"/>
            <a:ext cx="2499940" cy="14822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80 %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остепененных НПР</a:t>
            </a:r>
          </a:p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45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лет средний возраст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НПР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20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% 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докторов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с  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h-index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выше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4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6 % 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НПР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стажировки за рубежом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20%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ведущих специалистов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практиков</a:t>
            </a:r>
          </a:p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7646968" y="1217277"/>
            <a:ext cx="1428750" cy="252848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150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объектов: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17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учебных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корпусов 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8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общежитий 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спорткомплекса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Бассейн </a:t>
            </a:r>
          </a:p>
          <a:p>
            <a:pPr algn="l">
              <a:spcBef>
                <a:spcPts val="0"/>
              </a:spcBef>
              <a:defRPr/>
            </a:pP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Санаторий-профилакторий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базы отдыха</a:t>
            </a:r>
          </a:p>
          <a:p>
            <a:pPr algn="l">
              <a:spcBef>
                <a:spcPts val="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КМЦ 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Более</a:t>
            </a:r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50</a:t>
            </a:r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научных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подразделений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Подзаголовок 2"/>
          <p:cNvSpPr txBox="1">
            <a:spLocks/>
          </p:cNvSpPr>
          <p:nvPr/>
        </p:nvSpPr>
        <p:spPr>
          <a:xfrm>
            <a:off x="4187905" y="4962308"/>
            <a:ext cx="4272527" cy="12029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defRPr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Проектное управление и система менеджмента качества </a:t>
            </a:r>
          </a:p>
          <a:p>
            <a:pPr algn="r">
              <a:spcBef>
                <a:spcPts val="0"/>
              </a:spcBef>
              <a:defRPr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Экспертиза образовательных программ</a:t>
            </a:r>
          </a:p>
          <a:p>
            <a:pPr algn="r">
              <a:spcBef>
                <a:spcPts val="0"/>
              </a:spcBef>
              <a:defRPr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Привлечение внешних экспертов </a:t>
            </a:r>
            <a:endParaRPr lang="en-US" sz="12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r">
              <a:spcBef>
                <a:spcPts val="0"/>
              </a:spcBef>
              <a:defRPr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Совокупный 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доход </a:t>
            </a:r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4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млрд. руб.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 algn="r">
              <a:spcBef>
                <a:spcPts val="0"/>
              </a:spcBef>
              <a:defRPr/>
            </a:pPr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Заработная плата НПР к среднему по региону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200%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84241" y="3222501"/>
            <a:ext cx="2696900" cy="169277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latin typeface="Calibri" panose="020F0502020204030204" pitchFamily="34" charset="0"/>
                <a:cs typeface="+mn-cs"/>
              </a:rPr>
              <a:t>Программа гражданско-патриотического </a:t>
            </a:r>
            <a:r>
              <a:rPr lang="ru-RU" sz="1200" dirty="0" smtClean="0">
                <a:latin typeface="Calibri" panose="020F0502020204030204" pitchFamily="34" charset="0"/>
                <a:cs typeface="+mn-cs"/>
              </a:rPr>
              <a:t>воспитания</a:t>
            </a:r>
          </a:p>
          <a:p>
            <a:pPr>
              <a:defRPr/>
            </a:pPr>
            <a:r>
              <a:rPr lang="ru-RU" sz="1200" dirty="0" smtClean="0">
                <a:latin typeface="Calibri" panose="020F0502020204030204" pitchFamily="34" charset="0"/>
                <a:cs typeface="+mn-cs"/>
              </a:rPr>
              <a:t>Историко-культурные и профессионально–ориентированные программы</a:t>
            </a:r>
            <a:endParaRPr lang="ru-RU" sz="1200" dirty="0">
              <a:latin typeface="Calibri" panose="020F0502020204030204" pitchFamily="34" charset="0"/>
              <a:cs typeface="+mn-cs"/>
            </a:endParaRPr>
          </a:p>
          <a:p>
            <a:pPr>
              <a:defRPr/>
            </a:pPr>
            <a:r>
              <a:rPr lang="ru-RU" sz="1600" b="1" dirty="0" smtClean="0">
                <a:latin typeface="Calibri" panose="020F0502020204030204" pitchFamily="34" charset="0"/>
                <a:cs typeface="+mn-cs"/>
              </a:rPr>
              <a:t>300</a:t>
            </a:r>
            <a:r>
              <a:rPr lang="ru-RU" sz="1200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ru-RU" sz="1200" dirty="0">
                <a:latin typeface="Calibri" panose="020F0502020204030204" pitchFamily="34" charset="0"/>
                <a:cs typeface="+mn-cs"/>
              </a:rPr>
              <a:t>мероприятий ежегодно</a:t>
            </a:r>
          </a:p>
          <a:p>
            <a:pPr>
              <a:defRPr/>
            </a:pPr>
            <a:r>
              <a:rPr lang="ru-RU" sz="1200" dirty="0" smtClean="0">
                <a:latin typeface="Calibri" panose="020F0502020204030204" pitchFamily="34" charset="0"/>
                <a:cs typeface="+mn-cs"/>
              </a:rPr>
              <a:t>Участие </a:t>
            </a:r>
            <a:r>
              <a:rPr lang="ru-RU" sz="1200" dirty="0">
                <a:latin typeface="Calibri" panose="020F0502020204030204" pitchFamily="34" charset="0"/>
                <a:cs typeface="+mn-cs"/>
              </a:rPr>
              <a:t>в </a:t>
            </a:r>
            <a:r>
              <a:rPr lang="ru-RU" sz="1600" b="1" dirty="0" smtClean="0">
                <a:latin typeface="Calibri" panose="020F0502020204030204" pitchFamily="34" charset="0"/>
                <a:cs typeface="+mn-cs"/>
              </a:rPr>
              <a:t>8</a:t>
            </a:r>
            <a:r>
              <a:rPr lang="ru-RU" sz="1600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ru-RU" sz="1200" dirty="0" smtClean="0">
                <a:latin typeface="Calibri" panose="020F0502020204030204" pitchFamily="34" charset="0"/>
                <a:cs typeface="+mn-cs"/>
              </a:rPr>
              <a:t>промышленных кластерах </a:t>
            </a:r>
            <a:r>
              <a:rPr lang="ru-RU" sz="1200" dirty="0">
                <a:latin typeface="Calibri" panose="020F0502020204030204" pitchFamily="34" charset="0"/>
                <a:cs typeface="+mn-cs"/>
              </a:rPr>
              <a:t>региона</a:t>
            </a:r>
          </a:p>
        </p:txBody>
      </p:sp>
      <p:sp>
        <p:nvSpPr>
          <p:cNvPr id="5130" name="Прямоугольник 31"/>
          <p:cNvSpPr>
            <a:spLocks noChangeArrowheads="1"/>
          </p:cNvSpPr>
          <p:nvPr/>
        </p:nvSpPr>
        <p:spPr bwMode="auto">
          <a:xfrm>
            <a:off x="500034" y="6286520"/>
            <a:ext cx="8353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>
                <a:latin typeface="Calibri" pitchFamily="34" charset="0"/>
              </a:rPr>
              <a:t>Обеспечение решения задач  социально-экономической и научно-технической стратегий развития Самарского региона кадровыми, инновационно- интеллектуальными и информационными ресурсами</a:t>
            </a:r>
          </a:p>
        </p:txBody>
      </p:sp>
      <p:sp>
        <p:nvSpPr>
          <p:cNvPr id="5131" name="Прямоугольник 77"/>
          <p:cNvSpPr>
            <a:spLocks noChangeArrowheads="1"/>
          </p:cNvSpPr>
          <p:nvPr/>
        </p:nvSpPr>
        <p:spPr bwMode="auto">
          <a:xfrm>
            <a:off x="34879" y="3223430"/>
            <a:ext cx="1368773" cy="44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</a:pPr>
            <a:r>
              <a:rPr lang="ru-RU" altLang="ru-RU" sz="1400" b="1" dirty="0" smtClean="0">
                <a:solidFill>
                  <a:srgbClr val="0E3558"/>
                </a:solidFill>
                <a:latin typeface="Calibri" pitchFamily="34" charset="0"/>
              </a:rPr>
              <a:t>ИННОВАЦИИ</a:t>
            </a:r>
            <a:r>
              <a:rPr lang="en-US" altLang="ru-RU" sz="1400" b="1" smtClean="0">
                <a:solidFill>
                  <a:srgbClr val="0E3558"/>
                </a:solidFill>
                <a:latin typeface="Calibri" pitchFamily="34" charset="0"/>
              </a:rPr>
              <a:t> </a:t>
            </a:r>
            <a:r>
              <a:rPr lang="ru-RU" altLang="ru-RU" sz="1400" b="1" smtClean="0">
                <a:solidFill>
                  <a:srgbClr val="0E3558"/>
                </a:solidFill>
                <a:latin typeface="Calibri" pitchFamily="34" charset="0"/>
              </a:rPr>
              <a:t>И</a:t>
            </a:r>
            <a:endParaRPr lang="ru-RU" altLang="ru-RU" sz="1400" b="1" dirty="0" smtClean="0">
              <a:solidFill>
                <a:srgbClr val="0E3558"/>
              </a:solidFill>
              <a:latin typeface="Calibri" pitchFamily="34" charset="0"/>
            </a:endParaRPr>
          </a:p>
          <a:p>
            <a:pPr algn="r" eaLnBrk="1" hangingPunct="1">
              <a:lnSpc>
                <a:spcPct val="80000"/>
              </a:lnSpc>
            </a:pPr>
            <a:r>
              <a:rPr lang="ru-RU" altLang="ru-RU" sz="1400" b="1" dirty="0" smtClean="0">
                <a:solidFill>
                  <a:srgbClr val="0E3558"/>
                </a:solidFill>
                <a:latin typeface="Calibri" pitchFamily="34" charset="0"/>
              </a:rPr>
              <a:t>НАУКА </a:t>
            </a:r>
          </a:p>
        </p:txBody>
      </p:sp>
      <p:sp>
        <p:nvSpPr>
          <p:cNvPr id="5133" name="Прямоугольник 79"/>
          <p:cNvSpPr>
            <a:spLocks noChangeArrowheads="1"/>
          </p:cNvSpPr>
          <p:nvPr/>
        </p:nvSpPr>
        <p:spPr bwMode="auto">
          <a:xfrm>
            <a:off x="4643438" y="2905199"/>
            <a:ext cx="23403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>
                <a:solidFill>
                  <a:srgbClr val="0E3558"/>
                </a:solidFill>
                <a:latin typeface="Calibri" panose="020F0502020204030204" pitchFamily="34" charset="0"/>
              </a:rPr>
              <a:t>СОЦИАЛЬНАЯ ИНТЕГРАЦИЯ</a:t>
            </a:r>
          </a:p>
        </p:txBody>
      </p:sp>
      <p:sp>
        <p:nvSpPr>
          <p:cNvPr id="5134" name="Прямоугольник 80"/>
          <p:cNvSpPr>
            <a:spLocks noChangeArrowheads="1"/>
          </p:cNvSpPr>
          <p:nvPr/>
        </p:nvSpPr>
        <p:spPr bwMode="auto">
          <a:xfrm>
            <a:off x="5929322" y="920039"/>
            <a:ext cx="15937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>
                <a:solidFill>
                  <a:srgbClr val="0E3558"/>
                </a:solidFill>
                <a:latin typeface="Calibri" panose="020F0502020204030204" pitchFamily="34" charset="0"/>
              </a:rPr>
              <a:t>ИНФРАСТРУКТУРА</a:t>
            </a:r>
          </a:p>
        </p:txBody>
      </p:sp>
      <p:sp>
        <p:nvSpPr>
          <p:cNvPr id="5135" name="Прямоугольник 81"/>
          <p:cNvSpPr>
            <a:spLocks noChangeArrowheads="1"/>
          </p:cNvSpPr>
          <p:nvPr/>
        </p:nvSpPr>
        <p:spPr bwMode="auto">
          <a:xfrm>
            <a:off x="6678488" y="4472533"/>
            <a:ext cx="2286000" cy="44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</a:pPr>
            <a:r>
              <a:rPr lang="ru-RU" altLang="ru-RU" sz="1400" b="1" dirty="0">
                <a:solidFill>
                  <a:srgbClr val="0E3558"/>
                </a:solidFill>
                <a:latin typeface="Calibri" panose="020F0502020204030204" pitchFamily="34" charset="0"/>
              </a:rPr>
              <a:t>УПРАВЛЕНИЕ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altLang="ru-RU" sz="1400" b="1" dirty="0">
                <a:solidFill>
                  <a:srgbClr val="0E3558"/>
                </a:solidFill>
                <a:latin typeface="Calibri" panose="020F0502020204030204" pitchFamily="34" charset="0"/>
              </a:rPr>
              <a:t>И КАЧЕСТВО</a:t>
            </a: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gray">
          <a:xfrm>
            <a:off x="378104" y="1556792"/>
            <a:ext cx="134844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kern="0" dirty="0">
                <a:latin typeface="Calibri" pitchFamily="34" charset="0"/>
                <a:cs typeface="+mn-cs"/>
              </a:rPr>
              <a:t>ОБРАЗОВАНИЕ</a:t>
            </a:r>
            <a:endParaRPr lang="en-US" sz="1400" b="1" dirty="0">
              <a:latin typeface="Calibri" pitchFamily="34" charset="0"/>
              <a:cs typeface="+mn-cs"/>
            </a:endParaRPr>
          </a:p>
        </p:txBody>
      </p:sp>
      <p:grpSp>
        <p:nvGrpSpPr>
          <p:cNvPr id="23" name="Group 3"/>
          <p:cNvGrpSpPr>
            <a:grpSpLocks/>
          </p:cNvGrpSpPr>
          <p:nvPr/>
        </p:nvGrpSpPr>
        <p:grpSpPr bwMode="auto">
          <a:xfrm>
            <a:off x="143536" y="1594098"/>
            <a:ext cx="252000" cy="216000"/>
            <a:chOff x="1110" y="2656"/>
            <a:chExt cx="1549" cy="1351"/>
          </a:xfrm>
        </p:grpSpPr>
        <p:sp>
          <p:nvSpPr>
            <p:cNvPr id="2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32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1927324" y="1648544"/>
            <a:ext cx="2500660" cy="208823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29093" y="1803194"/>
            <a:ext cx="1390716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 rot="5400000">
            <a:off x="996322" y="2512221"/>
            <a:ext cx="1390716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1727175" y="1800512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1731884" y="3216819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Line 11"/>
          <p:cNvSpPr>
            <a:spLocks noChangeShapeType="1"/>
          </p:cNvSpPr>
          <p:nvPr/>
        </p:nvSpPr>
        <p:spPr bwMode="auto">
          <a:xfrm flipH="1">
            <a:off x="89664" y="3617269"/>
            <a:ext cx="14616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4" name="Group 7"/>
          <p:cNvGrpSpPr>
            <a:grpSpLocks/>
          </p:cNvGrpSpPr>
          <p:nvPr/>
        </p:nvGrpSpPr>
        <p:grpSpPr bwMode="auto">
          <a:xfrm>
            <a:off x="1367672" y="3401096"/>
            <a:ext cx="252000" cy="216000"/>
            <a:chOff x="3174" y="2656"/>
            <a:chExt cx="1549" cy="1351"/>
          </a:xfrm>
        </p:grpSpPr>
        <p:sp>
          <p:nvSpPr>
            <p:cNvPr id="55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6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7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58" name="Скругленный прямоугольник 57"/>
          <p:cNvSpPr/>
          <p:nvPr/>
        </p:nvSpPr>
        <p:spPr>
          <a:xfrm>
            <a:off x="319294" y="3786240"/>
            <a:ext cx="3609763" cy="2379064"/>
          </a:xfrm>
          <a:prstGeom prst="roundRect">
            <a:avLst>
              <a:gd name="adj" fmla="val 13052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Line 11"/>
          <p:cNvSpPr>
            <a:spLocks noChangeShapeType="1"/>
          </p:cNvSpPr>
          <p:nvPr/>
        </p:nvSpPr>
        <p:spPr bwMode="auto">
          <a:xfrm rot="5400000">
            <a:off x="-1044626" y="4797154"/>
            <a:ext cx="2304257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gray">
          <a:xfrm>
            <a:off x="3332686" y="1127328"/>
            <a:ext cx="1167306" cy="4413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400" b="1" kern="0" dirty="0" smtClean="0">
                <a:latin typeface="Calibri" pitchFamily="34" charset="0"/>
                <a:cs typeface="+mn-cs"/>
              </a:rPr>
              <a:t>КАДРОВЫЙ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1400" b="1" kern="0" dirty="0" smtClean="0">
                <a:latin typeface="Calibri" pitchFamily="34" charset="0"/>
                <a:cs typeface="+mn-cs"/>
              </a:rPr>
              <a:t>ПОТЕНЦИАЛ</a:t>
            </a:r>
            <a:endParaRPr lang="en-US" sz="1400" b="1" dirty="0">
              <a:latin typeface="Calibri" pitchFamily="34" charset="0"/>
              <a:cs typeface="+mn-cs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4759737" y="1394389"/>
            <a:ext cx="2632672" cy="1512169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Line 11"/>
          <p:cNvSpPr>
            <a:spLocks noChangeShapeType="1"/>
          </p:cNvSpPr>
          <p:nvPr/>
        </p:nvSpPr>
        <p:spPr bwMode="auto">
          <a:xfrm>
            <a:off x="3161506" y="1549039"/>
            <a:ext cx="1390716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5" name="Line 11"/>
          <p:cNvSpPr>
            <a:spLocks noChangeShapeType="1"/>
          </p:cNvSpPr>
          <p:nvPr/>
        </p:nvSpPr>
        <p:spPr bwMode="auto">
          <a:xfrm rot="5400000">
            <a:off x="4076119" y="2058589"/>
            <a:ext cx="9917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4559588" y="1546357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" name="Line 11"/>
          <p:cNvSpPr>
            <a:spLocks noChangeShapeType="1"/>
          </p:cNvSpPr>
          <p:nvPr/>
        </p:nvSpPr>
        <p:spPr bwMode="auto">
          <a:xfrm>
            <a:off x="4564297" y="2554469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82" name="Group 7"/>
          <p:cNvGrpSpPr>
            <a:grpSpLocks/>
          </p:cNvGrpSpPr>
          <p:nvPr/>
        </p:nvGrpSpPr>
        <p:grpSpPr bwMode="auto">
          <a:xfrm>
            <a:off x="3095864" y="1335015"/>
            <a:ext cx="252000" cy="216000"/>
            <a:chOff x="3174" y="2656"/>
            <a:chExt cx="1549" cy="1351"/>
          </a:xfrm>
        </p:grpSpPr>
        <p:sp>
          <p:nvSpPr>
            <p:cNvPr id="84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85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86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87" name="Line 11"/>
          <p:cNvSpPr>
            <a:spLocks noChangeShapeType="1"/>
          </p:cNvSpPr>
          <p:nvPr/>
        </p:nvSpPr>
        <p:spPr bwMode="auto">
          <a:xfrm>
            <a:off x="107504" y="5770459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8" name="Line 11"/>
          <p:cNvSpPr>
            <a:spLocks noChangeShapeType="1"/>
          </p:cNvSpPr>
          <p:nvPr/>
        </p:nvSpPr>
        <p:spPr bwMode="auto">
          <a:xfrm flipV="1">
            <a:off x="5857884" y="1194534"/>
            <a:ext cx="1645200" cy="2217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7615164" y="1142658"/>
            <a:ext cx="1413907" cy="2809837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Line 11"/>
          <p:cNvSpPr>
            <a:spLocks noChangeShapeType="1"/>
          </p:cNvSpPr>
          <p:nvPr/>
        </p:nvSpPr>
        <p:spPr bwMode="auto">
          <a:xfrm rot="5400000">
            <a:off x="6336196" y="2384886"/>
            <a:ext cx="2376264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1" name="Line 11"/>
          <p:cNvSpPr>
            <a:spLocks noChangeShapeType="1"/>
          </p:cNvSpPr>
          <p:nvPr/>
        </p:nvSpPr>
        <p:spPr bwMode="auto">
          <a:xfrm>
            <a:off x="7526121" y="1404825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" name="Line 11"/>
          <p:cNvSpPr>
            <a:spLocks noChangeShapeType="1"/>
          </p:cNvSpPr>
          <p:nvPr/>
        </p:nvSpPr>
        <p:spPr bwMode="auto">
          <a:xfrm>
            <a:off x="7524328" y="1637200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3" name="Line 11"/>
          <p:cNvSpPr>
            <a:spLocks noChangeShapeType="1"/>
          </p:cNvSpPr>
          <p:nvPr/>
        </p:nvSpPr>
        <p:spPr bwMode="auto">
          <a:xfrm>
            <a:off x="7522085" y="2060848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4" name="Line 11"/>
          <p:cNvSpPr>
            <a:spLocks noChangeShapeType="1"/>
          </p:cNvSpPr>
          <p:nvPr/>
        </p:nvSpPr>
        <p:spPr bwMode="auto">
          <a:xfrm>
            <a:off x="7524328" y="2517198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5" name="Line 11"/>
          <p:cNvSpPr>
            <a:spLocks noChangeShapeType="1"/>
          </p:cNvSpPr>
          <p:nvPr/>
        </p:nvSpPr>
        <p:spPr bwMode="auto">
          <a:xfrm>
            <a:off x="7516377" y="2708920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6" name="Line 11"/>
          <p:cNvSpPr>
            <a:spLocks noChangeShapeType="1"/>
          </p:cNvSpPr>
          <p:nvPr/>
        </p:nvSpPr>
        <p:spPr bwMode="auto">
          <a:xfrm>
            <a:off x="7524328" y="3109613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7" name="Line 11"/>
          <p:cNvSpPr>
            <a:spLocks noChangeShapeType="1"/>
          </p:cNvSpPr>
          <p:nvPr/>
        </p:nvSpPr>
        <p:spPr bwMode="auto">
          <a:xfrm>
            <a:off x="7526121" y="3349490"/>
            <a:ext cx="160368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8" name="Line 11"/>
          <p:cNvSpPr>
            <a:spLocks noChangeShapeType="1"/>
          </p:cNvSpPr>
          <p:nvPr/>
        </p:nvSpPr>
        <p:spPr bwMode="auto">
          <a:xfrm>
            <a:off x="7522085" y="2308676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9" name="Line 11"/>
          <p:cNvSpPr>
            <a:spLocks noChangeShapeType="1"/>
          </p:cNvSpPr>
          <p:nvPr/>
        </p:nvSpPr>
        <p:spPr bwMode="auto">
          <a:xfrm>
            <a:off x="7539536" y="3580331"/>
            <a:ext cx="16216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0" name="Group 3"/>
          <p:cNvGrpSpPr>
            <a:grpSpLocks/>
          </p:cNvGrpSpPr>
          <p:nvPr/>
        </p:nvGrpSpPr>
        <p:grpSpPr bwMode="auto">
          <a:xfrm>
            <a:off x="6984296" y="2948632"/>
            <a:ext cx="252000" cy="216000"/>
            <a:chOff x="1110" y="2656"/>
            <a:chExt cx="1549" cy="1351"/>
          </a:xfrm>
        </p:grpSpPr>
        <p:sp>
          <p:nvSpPr>
            <p:cNvPr id="101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102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103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105" name="Скругленный прямоугольник 104"/>
          <p:cNvSpPr/>
          <p:nvPr/>
        </p:nvSpPr>
        <p:spPr>
          <a:xfrm>
            <a:off x="4721748" y="3251076"/>
            <a:ext cx="2698948" cy="1620763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Line 11"/>
          <p:cNvSpPr>
            <a:spLocks noChangeShapeType="1"/>
          </p:cNvSpPr>
          <p:nvPr/>
        </p:nvSpPr>
        <p:spPr bwMode="auto">
          <a:xfrm rot="5400000">
            <a:off x="3874967" y="3857368"/>
            <a:ext cx="14328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" name="Line 11"/>
          <p:cNvSpPr>
            <a:spLocks noChangeShapeType="1"/>
          </p:cNvSpPr>
          <p:nvPr/>
        </p:nvSpPr>
        <p:spPr bwMode="auto">
          <a:xfrm>
            <a:off x="4603010" y="3356992"/>
            <a:ext cx="181233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" name="Line 11"/>
          <p:cNvSpPr>
            <a:spLocks noChangeShapeType="1"/>
          </p:cNvSpPr>
          <p:nvPr/>
        </p:nvSpPr>
        <p:spPr bwMode="auto">
          <a:xfrm>
            <a:off x="4589794" y="3717032"/>
            <a:ext cx="194449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9" name="Line 11"/>
          <p:cNvSpPr>
            <a:spLocks noChangeShapeType="1"/>
          </p:cNvSpPr>
          <p:nvPr/>
        </p:nvSpPr>
        <p:spPr bwMode="auto">
          <a:xfrm>
            <a:off x="4598195" y="4312146"/>
            <a:ext cx="186048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" name="Line 11"/>
          <p:cNvSpPr>
            <a:spLocks noChangeShapeType="1"/>
          </p:cNvSpPr>
          <p:nvPr/>
        </p:nvSpPr>
        <p:spPr bwMode="auto">
          <a:xfrm>
            <a:off x="4607720" y="4581127"/>
            <a:ext cx="176522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" name="Line 11"/>
          <p:cNvSpPr>
            <a:spLocks noChangeShapeType="1"/>
          </p:cNvSpPr>
          <p:nvPr/>
        </p:nvSpPr>
        <p:spPr bwMode="auto">
          <a:xfrm flipH="1">
            <a:off x="4607720" y="3164656"/>
            <a:ext cx="2574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4427983" y="4941169"/>
            <a:ext cx="4176465" cy="1224136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Line 11"/>
          <p:cNvSpPr>
            <a:spLocks noChangeShapeType="1"/>
          </p:cNvSpPr>
          <p:nvPr/>
        </p:nvSpPr>
        <p:spPr bwMode="auto">
          <a:xfrm>
            <a:off x="7724662" y="4866475"/>
            <a:ext cx="1255828" cy="5364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14" name="Group 7"/>
          <p:cNvGrpSpPr>
            <a:grpSpLocks/>
          </p:cNvGrpSpPr>
          <p:nvPr/>
        </p:nvGrpSpPr>
        <p:grpSpPr bwMode="auto">
          <a:xfrm>
            <a:off x="7560360" y="4662661"/>
            <a:ext cx="252000" cy="216000"/>
            <a:chOff x="3174" y="2656"/>
            <a:chExt cx="1549" cy="1351"/>
          </a:xfrm>
        </p:grpSpPr>
        <p:sp>
          <p:nvSpPr>
            <p:cNvPr id="115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116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117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118" name="Line 11"/>
          <p:cNvSpPr>
            <a:spLocks noChangeShapeType="1"/>
          </p:cNvSpPr>
          <p:nvPr/>
        </p:nvSpPr>
        <p:spPr bwMode="auto">
          <a:xfrm rot="5400000">
            <a:off x="8412955" y="5418008"/>
            <a:ext cx="1103063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" name="Line 11"/>
          <p:cNvSpPr>
            <a:spLocks noChangeShapeType="1"/>
          </p:cNvSpPr>
          <p:nvPr/>
        </p:nvSpPr>
        <p:spPr bwMode="auto">
          <a:xfrm flipH="1">
            <a:off x="8460432" y="5113759"/>
            <a:ext cx="504054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" name="Line 11"/>
          <p:cNvSpPr>
            <a:spLocks noChangeShapeType="1"/>
          </p:cNvSpPr>
          <p:nvPr/>
        </p:nvSpPr>
        <p:spPr bwMode="auto">
          <a:xfrm flipH="1">
            <a:off x="8460432" y="5293957"/>
            <a:ext cx="504054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" name="Line 11"/>
          <p:cNvSpPr>
            <a:spLocks noChangeShapeType="1"/>
          </p:cNvSpPr>
          <p:nvPr/>
        </p:nvSpPr>
        <p:spPr bwMode="auto">
          <a:xfrm flipH="1">
            <a:off x="8460432" y="5480297"/>
            <a:ext cx="504054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" name="Line 11"/>
          <p:cNvSpPr>
            <a:spLocks noChangeShapeType="1"/>
          </p:cNvSpPr>
          <p:nvPr/>
        </p:nvSpPr>
        <p:spPr bwMode="auto">
          <a:xfrm flipH="1">
            <a:off x="8460432" y="5704681"/>
            <a:ext cx="504054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3" name="Line 11"/>
          <p:cNvSpPr>
            <a:spLocks noChangeShapeType="1"/>
          </p:cNvSpPr>
          <p:nvPr/>
        </p:nvSpPr>
        <p:spPr bwMode="auto">
          <a:xfrm flipH="1">
            <a:off x="8460431" y="5958805"/>
            <a:ext cx="504054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7" name="Line 11"/>
          <p:cNvSpPr>
            <a:spLocks noChangeShapeType="1"/>
          </p:cNvSpPr>
          <p:nvPr/>
        </p:nvSpPr>
        <p:spPr bwMode="auto">
          <a:xfrm>
            <a:off x="107504" y="416602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8" name="Line 11"/>
          <p:cNvSpPr>
            <a:spLocks noChangeShapeType="1"/>
          </p:cNvSpPr>
          <p:nvPr/>
        </p:nvSpPr>
        <p:spPr bwMode="auto">
          <a:xfrm>
            <a:off x="107504" y="4598072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9" name="Line 11"/>
          <p:cNvSpPr>
            <a:spLocks noChangeShapeType="1"/>
          </p:cNvSpPr>
          <p:nvPr/>
        </p:nvSpPr>
        <p:spPr bwMode="auto">
          <a:xfrm>
            <a:off x="107504" y="481409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0" name="Line 11"/>
          <p:cNvSpPr>
            <a:spLocks noChangeShapeType="1"/>
          </p:cNvSpPr>
          <p:nvPr/>
        </p:nvSpPr>
        <p:spPr bwMode="auto">
          <a:xfrm>
            <a:off x="107504" y="5030120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1" name="Line 11"/>
          <p:cNvSpPr>
            <a:spLocks noChangeShapeType="1"/>
          </p:cNvSpPr>
          <p:nvPr/>
        </p:nvSpPr>
        <p:spPr bwMode="auto">
          <a:xfrm>
            <a:off x="107504" y="5318152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2" name="Line 11"/>
          <p:cNvSpPr>
            <a:spLocks noChangeShapeType="1"/>
          </p:cNvSpPr>
          <p:nvPr/>
        </p:nvSpPr>
        <p:spPr bwMode="auto">
          <a:xfrm>
            <a:off x="107504" y="3950000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4" name="Line 11"/>
          <p:cNvSpPr>
            <a:spLocks noChangeShapeType="1"/>
          </p:cNvSpPr>
          <p:nvPr/>
        </p:nvSpPr>
        <p:spPr bwMode="auto">
          <a:xfrm>
            <a:off x="107504" y="553417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5" name="Line 11"/>
          <p:cNvSpPr>
            <a:spLocks noChangeShapeType="1"/>
          </p:cNvSpPr>
          <p:nvPr/>
        </p:nvSpPr>
        <p:spPr bwMode="auto">
          <a:xfrm>
            <a:off x="1691680" y="2800673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6" name="Line 11"/>
          <p:cNvSpPr>
            <a:spLocks noChangeShapeType="1"/>
          </p:cNvSpPr>
          <p:nvPr/>
        </p:nvSpPr>
        <p:spPr bwMode="auto">
          <a:xfrm>
            <a:off x="1691680" y="2512641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" name="Line 11"/>
          <p:cNvSpPr>
            <a:spLocks noChangeShapeType="1"/>
          </p:cNvSpPr>
          <p:nvPr/>
        </p:nvSpPr>
        <p:spPr bwMode="auto">
          <a:xfrm>
            <a:off x="1691680" y="2296617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8" name="Line 11"/>
          <p:cNvSpPr>
            <a:spLocks noChangeShapeType="1"/>
          </p:cNvSpPr>
          <p:nvPr/>
        </p:nvSpPr>
        <p:spPr bwMode="auto">
          <a:xfrm>
            <a:off x="1691680" y="2080593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9" name="Line 11"/>
          <p:cNvSpPr>
            <a:spLocks noChangeShapeType="1"/>
          </p:cNvSpPr>
          <p:nvPr/>
        </p:nvSpPr>
        <p:spPr bwMode="auto">
          <a:xfrm>
            <a:off x="4572000" y="2060848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0" name="Line 11"/>
          <p:cNvSpPr>
            <a:spLocks noChangeShapeType="1"/>
          </p:cNvSpPr>
          <p:nvPr/>
        </p:nvSpPr>
        <p:spPr bwMode="auto">
          <a:xfrm>
            <a:off x="4572000" y="2276872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1" name="Line 11"/>
          <p:cNvSpPr>
            <a:spLocks noChangeShapeType="1"/>
          </p:cNvSpPr>
          <p:nvPr/>
        </p:nvSpPr>
        <p:spPr bwMode="auto">
          <a:xfrm>
            <a:off x="4572000" y="177281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" name="Line 11"/>
          <p:cNvSpPr>
            <a:spLocks noChangeShapeType="1"/>
          </p:cNvSpPr>
          <p:nvPr/>
        </p:nvSpPr>
        <p:spPr bwMode="auto">
          <a:xfrm>
            <a:off x="107504" y="4382048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" name="Line 11"/>
          <p:cNvSpPr>
            <a:spLocks noChangeShapeType="1"/>
          </p:cNvSpPr>
          <p:nvPr/>
        </p:nvSpPr>
        <p:spPr bwMode="auto">
          <a:xfrm>
            <a:off x="107504" y="596622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9" name="Group 3"/>
          <p:cNvGrpSpPr>
            <a:grpSpLocks/>
          </p:cNvGrpSpPr>
          <p:nvPr/>
        </p:nvGrpSpPr>
        <p:grpSpPr bwMode="auto">
          <a:xfrm>
            <a:off x="5715008" y="998422"/>
            <a:ext cx="252000" cy="216000"/>
            <a:chOff x="1110" y="2656"/>
            <a:chExt cx="1549" cy="1351"/>
          </a:xfrm>
        </p:grpSpPr>
        <p:sp>
          <p:nvSpPr>
            <p:cNvPr id="70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1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2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Куб 37"/>
          <p:cNvSpPr/>
          <p:nvPr/>
        </p:nvSpPr>
        <p:spPr>
          <a:xfrm>
            <a:off x="4080168" y="3549488"/>
            <a:ext cx="3838698" cy="1233306"/>
          </a:xfrm>
          <a:prstGeom prst="cube">
            <a:avLst>
              <a:gd name="adj" fmla="val 21022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Куб 38"/>
          <p:cNvSpPr/>
          <p:nvPr/>
        </p:nvSpPr>
        <p:spPr>
          <a:xfrm>
            <a:off x="3037558" y="4869160"/>
            <a:ext cx="4126730" cy="1233306"/>
          </a:xfrm>
          <a:prstGeom prst="cube">
            <a:avLst>
              <a:gd name="adj" fmla="val 21022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Куб 36"/>
          <p:cNvSpPr/>
          <p:nvPr/>
        </p:nvSpPr>
        <p:spPr>
          <a:xfrm>
            <a:off x="4505014" y="2240406"/>
            <a:ext cx="3838698" cy="1233306"/>
          </a:xfrm>
          <a:prstGeom prst="cube">
            <a:avLst>
              <a:gd name="adj" fmla="val 21022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Куб 1"/>
          <p:cNvSpPr/>
          <p:nvPr/>
        </p:nvSpPr>
        <p:spPr>
          <a:xfrm>
            <a:off x="4860032" y="960304"/>
            <a:ext cx="3838698" cy="1206786"/>
          </a:xfrm>
          <a:prstGeom prst="cube">
            <a:avLst>
              <a:gd name="adj" fmla="val 21022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55303" y="457200"/>
            <a:ext cx="3160713" cy="487363"/>
          </a:xfrm>
        </p:spPr>
        <p:txBody>
          <a:bodyPr/>
          <a:lstStyle/>
          <a:p>
            <a:r>
              <a:rPr lang="ru-RU" altLang="ru-RU" sz="2400" b="1" dirty="0" smtClean="0">
                <a:latin typeface="Calibri" panose="020F0502020204030204" pitchFamily="34" charset="0"/>
              </a:rPr>
              <a:t>ОБРАЗОВАНИЕ</a:t>
            </a:r>
            <a:endParaRPr lang="en-US" altLang="ru-RU" sz="2400" b="1" dirty="0" smtClean="0">
              <a:latin typeface="Calibri" panose="020F0502020204030204" pitchFamily="34" charset="0"/>
            </a:endParaRPr>
          </a:p>
        </p:txBody>
      </p:sp>
      <p:sp>
        <p:nvSpPr>
          <p:cNvPr id="6158" name="Прямоугольник 42"/>
          <p:cNvSpPr>
            <a:spLocks noChangeArrowheads="1"/>
          </p:cNvSpPr>
          <p:nvPr/>
        </p:nvSpPr>
        <p:spPr bwMode="auto">
          <a:xfrm>
            <a:off x="2987823" y="5067214"/>
            <a:ext cx="3649991" cy="49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1600" b="1" dirty="0">
                <a:latin typeface="Calibri" pitchFamily="34" charset="0"/>
              </a:rPr>
              <a:t>Сквозное </a:t>
            </a:r>
            <a:r>
              <a:rPr lang="ru-RU" altLang="ru-RU" sz="1600" b="1" dirty="0" smtClean="0">
                <a:latin typeface="Calibri" pitchFamily="34" charset="0"/>
              </a:rPr>
              <a:t>инженерно-техническое образование </a:t>
            </a:r>
            <a:endParaRPr lang="ru-RU" altLang="ru-RU" sz="1600" b="1" dirty="0">
              <a:latin typeface="Calibri" pitchFamily="34" charset="0"/>
            </a:endParaRPr>
          </a:p>
        </p:txBody>
      </p:sp>
      <p:sp>
        <p:nvSpPr>
          <p:cNvPr id="6159" name="Прямоугольник 48"/>
          <p:cNvSpPr>
            <a:spLocks noChangeArrowheads="1"/>
          </p:cNvSpPr>
          <p:nvPr/>
        </p:nvSpPr>
        <p:spPr bwMode="auto">
          <a:xfrm>
            <a:off x="4932040" y="1227981"/>
            <a:ext cx="34972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ru-RU" altLang="ru-RU" sz="1600" b="1" dirty="0" smtClean="0">
                <a:latin typeface="Calibri" pitchFamily="34" charset="0"/>
              </a:rPr>
              <a:t>Специалист </a:t>
            </a:r>
            <a:r>
              <a:rPr lang="ru-RU" altLang="ru-RU" sz="1600" b="1" dirty="0">
                <a:latin typeface="Calibri" pitchFamily="34" charset="0"/>
              </a:rPr>
              <a:t>с заданными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sz="1600" b="1" dirty="0" smtClean="0">
                <a:latin typeface="Calibri" pitchFamily="34" charset="0"/>
              </a:rPr>
              <a:t>компетенциями </a:t>
            </a:r>
            <a:r>
              <a:rPr lang="ru-RU" altLang="ru-RU" sz="1600" b="1" dirty="0">
                <a:latin typeface="Calibri" pitchFamily="34" charset="0"/>
              </a:rPr>
              <a:t>– генератор  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sz="1600" b="1" dirty="0">
                <a:latin typeface="Calibri" pitchFamily="34" charset="0"/>
              </a:rPr>
              <a:t>новых технологий и инноваций</a:t>
            </a:r>
          </a:p>
        </p:txBody>
      </p:sp>
      <p:sp>
        <p:nvSpPr>
          <p:cNvPr id="6160" name="Прямоугольник 49"/>
          <p:cNvSpPr>
            <a:spLocks noChangeArrowheads="1"/>
          </p:cNvSpPr>
          <p:nvPr/>
        </p:nvSpPr>
        <p:spPr bwMode="auto">
          <a:xfrm>
            <a:off x="4093616" y="3946128"/>
            <a:ext cx="32146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ru-RU" altLang="ru-RU" sz="1600" b="1" dirty="0">
                <a:latin typeface="Calibri" pitchFamily="34" charset="0"/>
              </a:rPr>
              <a:t>Мультипликативный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sz="1600" b="1" dirty="0">
                <a:latin typeface="Calibri" pitchFamily="34" charset="0"/>
              </a:rPr>
              <a:t>образовательный потенциал</a:t>
            </a: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4544704" y="2783780"/>
            <a:ext cx="3267656" cy="357188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latin typeface="Calibri" pitchFamily="34" charset="0"/>
                <a:cs typeface="+mn-cs"/>
              </a:rPr>
              <a:t>Новые</a:t>
            </a:r>
            <a:r>
              <a:rPr lang="ru-RU" sz="1600" b="1" dirty="0">
                <a:latin typeface="Calibri" pitchFamily="34" charset="0"/>
                <a:ea typeface="+mj-ea"/>
                <a:cs typeface="+mj-cs"/>
              </a:rPr>
              <a:t> </a:t>
            </a:r>
            <a:r>
              <a:rPr lang="ru-RU" sz="1600" b="1" dirty="0" smtClean="0">
                <a:latin typeface="Calibri" pitchFamily="34" charset="0"/>
                <a:cs typeface="+mn-cs"/>
              </a:rPr>
              <a:t>образовательные программы междисциплинарной </a:t>
            </a:r>
            <a:r>
              <a:rPr lang="ru-RU" sz="1600" b="1" dirty="0">
                <a:latin typeface="Calibri" pitchFamily="34" charset="0"/>
                <a:cs typeface="+mn-cs"/>
              </a:rPr>
              <a:t>подготовки</a:t>
            </a:r>
          </a:p>
        </p:txBody>
      </p:sp>
      <p:sp>
        <p:nvSpPr>
          <p:cNvPr id="6162" name="Прямоугольник 55"/>
          <p:cNvSpPr>
            <a:spLocks noChangeArrowheads="1"/>
          </p:cNvSpPr>
          <p:nvPr/>
        </p:nvSpPr>
        <p:spPr bwMode="auto">
          <a:xfrm>
            <a:off x="755576" y="2905125"/>
            <a:ext cx="2500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dirty="0">
                <a:latin typeface="Calibri" pitchFamily="34" charset="0"/>
              </a:rPr>
              <a:t>Гибкие индивидуальные </a:t>
            </a:r>
          </a:p>
          <a:p>
            <a:pPr eaLnBrk="1" hangingPunct="1"/>
            <a:r>
              <a:rPr lang="ru-RU" altLang="ru-RU" sz="1400" dirty="0">
                <a:latin typeface="Calibri" pitchFamily="34" charset="0"/>
              </a:rPr>
              <a:t>образовательные траектории </a:t>
            </a:r>
          </a:p>
        </p:txBody>
      </p:sp>
      <p:sp>
        <p:nvSpPr>
          <p:cNvPr id="6163" name="Заголовок 1"/>
          <p:cNvSpPr txBox="1">
            <a:spLocks/>
          </p:cNvSpPr>
          <p:nvPr/>
        </p:nvSpPr>
        <p:spPr bwMode="auto">
          <a:xfrm>
            <a:off x="755576" y="3717032"/>
            <a:ext cx="30035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>
                <a:latin typeface="Calibri" pitchFamily="34" charset="0"/>
              </a:rPr>
              <a:t>Новые направления</a:t>
            </a:r>
          </a:p>
          <a:p>
            <a:pPr eaLnBrk="1" hangingPunct="1"/>
            <a:r>
              <a:rPr lang="ru-RU" altLang="ru-RU" sz="1400" dirty="0">
                <a:latin typeface="Calibri" pitchFamily="34" charset="0"/>
              </a:rPr>
              <a:t>Прикладная </a:t>
            </a:r>
            <a:r>
              <a:rPr lang="ru-RU" altLang="ru-RU" sz="1400" dirty="0" smtClean="0">
                <a:latin typeface="Calibri" pitchFamily="34" charset="0"/>
              </a:rPr>
              <a:t>геодезия</a:t>
            </a:r>
          </a:p>
          <a:p>
            <a:pPr eaLnBrk="1" hangingPunct="1"/>
            <a:r>
              <a:rPr lang="ru-RU" altLang="ru-RU" sz="1400" dirty="0" smtClean="0">
                <a:latin typeface="Calibri" pitchFamily="34" charset="0"/>
              </a:rPr>
              <a:t>Жилищное </a:t>
            </a:r>
            <a:r>
              <a:rPr lang="ru-RU" altLang="ru-RU" sz="1400" dirty="0">
                <a:latin typeface="Calibri" pitchFamily="34" charset="0"/>
              </a:rPr>
              <a:t>хозяйство </a:t>
            </a:r>
          </a:p>
          <a:p>
            <a:pPr eaLnBrk="1" hangingPunct="1"/>
            <a:r>
              <a:rPr lang="ru-RU" altLang="ru-RU" sz="1400" dirty="0">
                <a:latin typeface="Calibri" pitchFamily="34" charset="0"/>
              </a:rPr>
              <a:t>и коммунальная инфраструктура</a:t>
            </a:r>
          </a:p>
          <a:p>
            <a:pPr eaLnBrk="1" hangingPunct="1"/>
            <a:r>
              <a:rPr lang="ru-RU" altLang="ru-RU" sz="1400" dirty="0">
                <a:latin typeface="Calibri" pitchFamily="34" charset="0"/>
              </a:rPr>
              <a:t>Промышленный </a:t>
            </a:r>
            <a:r>
              <a:rPr lang="ru-RU" altLang="ru-RU" sz="1400" dirty="0" smtClean="0">
                <a:latin typeface="Calibri" pitchFamily="34" charset="0"/>
              </a:rPr>
              <a:t>дизайн и др.</a:t>
            </a:r>
            <a:endParaRPr lang="ru-RU" altLang="ru-RU" sz="1400" dirty="0">
              <a:latin typeface="Calibri" pitchFamily="34" charset="0"/>
            </a:endParaRPr>
          </a:p>
        </p:txBody>
      </p:sp>
      <p:sp>
        <p:nvSpPr>
          <p:cNvPr id="6165" name="Прямоугольник 63"/>
          <p:cNvSpPr>
            <a:spLocks noChangeArrowheads="1"/>
          </p:cNvSpPr>
          <p:nvPr/>
        </p:nvSpPr>
        <p:spPr bwMode="auto">
          <a:xfrm>
            <a:off x="2997704" y="5495794"/>
            <a:ext cx="419873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1400" dirty="0">
                <a:latin typeface="Calibri" pitchFamily="34" charset="0"/>
              </a:rPr>
              <a:t>53 программы магистратуры, </a:t>
            </a:r>
            <a:r>
              <a:rPr lang="ru-RU" altLang="ru-RU" sz="1400" dirty="0" smtClean="0">
                <a:latin typeface="Calibri" pitchFamily="34" charset="0"/>
              </a:rPr>
              <a:t>56 </a:t>
            </a:r>
            <a:r>
              <a:rPr lang="ru-RU" altLang="ru-RU" sz="1400" dirty="0">
                <a:latin typeface="Calibri" pitchFamily="34" charset="0"/>
              </a:rPr>
              <a:t>аспирантуры, </a:t>
            </a:r>
            <a:endParaRPr lang="ru-RU" altLang="ru-RU" sz="1400" dirty="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1400" dirty="0" smtClean="0">
                <a:latin typeface="Calibri" pitchFamily="34" charset="0"/>
              </a:rPr>
              <a:t>117 </a:t>
            </a:r>
            <a:r>
              <a:rPr lang="ru-RU" altLang="ru-RU" sz="1400" dirty="0">
                <a:latin typeface="Calibri" pitchFamily="34" charset="0"/>
              </a:rPr>
              <a:t>бакалавриата и специалитета, среднее профессиональное и общее образование</a:t>
            </a:r>
          </a:p>
        </p:txBody>
      </p:sp>
      <p:sp>
        <p:nvSpPr>
          <p:cNvPr id="6166" name="Прямоугольник 66"/>
          <p:cNvSpPr>
            <a:spLocks noChangeArrowheads="1"/>
          </p:cNvSpPr>
          <p:nvPr/>
        </p:nvSpPr>
        <p:spPr bwMode="auto">
          <a:xfrm>
            <a:off x="683320" y="1329581"/>
            <a:ext cx="4176712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ru-RU" altLang="ru-RU" sz="1400" dirty="0">
                <a:solidFill>
                  <a:srgbClr val="0E3558"/>
                </a:solidFill>
                <a:latin typeface="Calibri" pitchFamily="34" charset="0"/>
              </a:rPr>
              <a:t>Эффективное решение универсальных задач: технических, конструкторских, 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sz="1400" dirty="0">
                <a:solidFill>
                  <a:srgbClr val="0E3558"/>
                </a:solidFill>
                <a:latin typeface="Calibri" pitchFamily="34" charset="0"/>
              </a:rPr>
              <a:t>исследовательских и управленческих</a:t>
            </a:r>
          </a:p>
        </p:txBody>
      </p:sp>
      <p:sp>
        <p:nvSpPr>
          <p:cNvPr id="6168" name="Прямоугольник 30"/>
          <p:cNvSpPr>
            <a:spLocks noChangeArrowheads="1"/>
          </p:cNvSpPr>
          <p:nvPr/>
        </p:nvSpPr>
        <p:spPr bwMode="auto">
          <a:xfrm>
            <a:off x="755899" y="5282624"/>
            <a:ext cx="259196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dirty="0">
                <a:latin typeface="Calibri" pitchFamily="34" charset="0"/>
              </a:rPr>
              <a:t>Подготовка кадров всех уровней для </a:t>
            </a:r>
            <a:r>
              <a:rPr lang="ru-RU" altLang="ru-RU" sz="1400" dirty="0" smtClean="0">
                <a:latin typeface="Calibri" pitchFamily="34" charset="0"/>
              </a:rPr>
              <a:t>региональной экономики </a:t>
            </a:r>
            <a:endParaRPr lang="ru-RU" altLang="ru-RU" sz="1400" dirty="0"/>
          </a:p>
        </p:txBody>
      </p:sp>
      <p:sp>
        <p:nvSpPr>
          <p:cNvPr id="6169" name="Прямоугольник 42"/>
          <p:cNvSpPr>
            <a:spLocks noChangeArrowheads="1"/>
          </p:cNvSpPr>
          <p:nvPr/>
        </p:nvSpPr>
        <p:spPr bwMode="auto">
          <a:xfrm>
            <a:off x="6156176" y="5044249"/>
            <a:ext cx="8842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920000"/>
                </a:solidFill>
                <a:latin typeface="Calibri" pitchFamily="34" charset="0"/>
              </a:rPr>
              <a:t>2015</a:t>
            </a:r>
          </a:p>
        </p:txBody>
      </p:sp>
      <p:sp>
        <p:nvSpPr>
          <p:cNvPr id="6170" name="Прямоугольник 42"/>
          <p:cNvSpPr>
            <a:spLocks noChangeArrowheads="1"/>
          </p:cNvSpPr>
          <p:nvPr/>
        </p:nvSpPr>
        <p:spPr bwMode="auto">
          <a:xfrm>
            <a:off x="6498800" y="3766894"/>
            <a:ext cx="1317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rgbClr val="920000"/>
                </a:solidFill>
                <a:latin typeface="Calibri" pitchFamily="34" charset="0"/>
              </a:rPr>
              <a:t>2016-2017</a:t>
            </a:r>
            <a:endParaRPr lang="ru-RU" altLang="ru-RU" sz="1600" b="1" dirty="0">
              <a:solidFill>
                <a:srgbClr val="920000"/>
              </a:solidFill>
              <a:latin typeface="Calibri" pitchFamily="34" charset="0"/>
            </a:endParaRPr>
          </a:p>
        </p:txBody>
      </p:sp>
      <p:sp>
        <p:nvSpPr>
          <p:cNvPr id="6171" name="Прямоугольник 42"/>
          <p:cNvSpPr>
            <a:spLocks noChangeArrowheads="1"/>
          </p:cNvSpPr>
          <p:nvPr/>
        </p:nvSpPr>
        <p:spPr bwMode="auto">
          <a:xfrm>
            <a:off x="6930848" y="2448184"/>
            <a:ext cx="1317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920000"/>
                </a:solidFill>
                <a:latin typeface="Calibri" pitchFamily="34" charset="0"/>
              </a:rPr>
              <a:t>2018-2019</a:t>
            </a:r>
          </a:p>
        </p:txBody>
      </p:sp>
      <p:sp>
        <p:nvSpPr>
          <p:cNvPr id="6172" name="Прямоугольник 42"/>
          <p:cNvSpPr>
            <a:spLocks noChangeArrowheads="1"/>
          </p:cNvSpPr>
          <p:nvPr/>
        </p:nvSpPr>
        <p:spPr bwMode="auto">
          <a:xfrm>
            <a:off x="7452320" y="1218655"/>
            <a:ext cx="1317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920000"/>
                </a:solidFill>
                <a:latin typeface="Calibri" pitchFamily="34" charset="0"/>
              </a:rPr>
              <a:t>2020</a:t>
            </a:r>
          </a:p>
        </p:txBody>
      </p:sp>
      <p:grpSp>
        <p:nvGrpSpPr>
          <p:cNvPr id="30" name="Group 3"/>
          <p:cNvGrpSpPr>
            <a:grpSpLocks/>
          </p:cNvGrpSpPr>
          <p:nvPr/>
        </p:nvGrpSpPr>
        <p:grpSpPr bwMode="auto">
          <a:xfrm>
            <a:off x="346701" y="1772816"/>
            <a:ext cx="358775" cy="360362"/>
            <a:chOff x="1110" y="2656"/>
            <a:chExt cx="1549" cy="1351"/>
          </a:xfrm>
        </p:grpSpPr>
        <p:sp>
          <p:nvSpPr>
            <p:cNvPr id="31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33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34" name="Line 11"/>
          <p:cNvSpPr>
            <a:spLocks noChangeShapeType="1"/>
          </p:cNvSpPr>
          <p:nvPr/>
        </p:nvSpPr>
        <p:spPr bwMode="auto">
          <a:xfrm>
            <a:off x="602290" y="2135700"/>
            <a:ext cx="4230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7236296" y="4906044"/>
            <a:ext cx="1872208" cy="1043236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E3558"/>
                </a:solidFill>
                <a:latin typeface="Calibri" pitchFamily="34" charset="0"/>
                <a:ea typeface="+mj-ea"/>
                <a:cs typeface="+mj-cs"/>
              </a:rPr>
              <a:t>ГОРИЗОНТАЛЬНАЯ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E3558"/>
                </a:solidFill>
                <a:latin typeface="Calibri" pitchFamily="34" charset="0"/>
                <a:ea typeface="+mj-ea"/>
                <a:cs typeface="+mj-cs"/>
              </a:rPr>
              <a:t>И ВЕРТИКАЛЬНАЯ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E3558"/>
                </a:solidFill>
                <a:latin typeface="Calibri" pitchFamily="34" charset="0"/>
                <a:ea typeface="+mj-ea"/>
                <a:cs typeface="+mj-cs"/>
              </a:rPr>
              <a:t>ДИВЕРСИФИКАЦИЯ</a:t>
            </a:r>
            <a:endParaRPr lang="ru-RU" sz="1400" b="1" dirty="0">
              <a:solidFill>
                <a:srgbClr val="0E3558"/>
              </a:solidFill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E3558"/>
                </a:solidFill>
                <a:latin typeface="Calibri" pitchFamily="34" charset="0"/>
                <a:ea typeface="+mj-ea"/>
                <a:cs typeface="+mj-cs"/>
              </a:rPr>
              <a:t>ОБРАЗОВАТЕЛЬНЫХ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E3558"/>
                </a:solidFill>
                <a:latin typeface="Calibri" pitchFamily="34" charset="0"/>
                <a:ea typeface="+mj-ea"/>
                <a:cs typeface="+mj-cs"/>
              </a:rPr>
              <a:t>ПРОГРАММ</a:t>
            </a:r>
            <a:endParaRPr lang="ru-RU" sz="1400" b="1" dirty="0">
              <a:solidFill>
                <a:srgbClr val="0E3558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>
            <a:off x="531044" y="4797152"/>
            <a:ext cx="3528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>
            <a:off x="531044" y="6088818"/>
            <a:ext cx="24732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3" name="Group 3"/>
          <p:cNvGrpSpPr>
            <a:grpSpLocks/>
          </p:cNvGrpSpPr>
          <p:nvPr/>
        </p:nvGrpSpPr>
        <p:grpSpPr bwMode="auto">
          <a:xfrm>
            <a:off x="337176" y="4454206"/>
            <a:ext cx="358775" cy="360362"/>
            <a:chOff x="1110" y="2656"/>
            <a:chExt cx="1549" cy="1351"/>
          </a:xfrm>
        </p:grpSpPr>
        <p:sp>
          <p:nvSpPr>
            <p:cNvPr id="4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6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381948" y="5742103"/>
            <a:ext cx="360363" cy="360363"/>
            <a:chOff x="3174" y="2656"/>
            <a:chExt cx="1549" cy="1351"/>
          </a:xfrm>
        </p:grpSpPr>
        <p:sp>
          <p:nvSpPr>
            <p:cNvPr id="52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3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6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55" name="Line 11"/>
          <p:cNvSpPr>
            <a:spLocks noChangeShapeType="1"/>
          </p:cNvSpPr>
          <p:nvPr/>
        </p:nvSpPr>
        <p:spPr bwMode="auto">
          <a:xfrm>
            <a:off x="472624" y="3487360"/>
            <a:ext cx="40032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7" name="Group 7"/>
          <p:cNvGrpSpPr>
            <a:grpSpLocks/>
          </p:cNvGrpSpPr>
          <p:nvPr/>
        </p:nvGrpSpPr>
        <p:grpSpPr bwMode="auto">
          <a:xfrm>
            <a:off x="323528" y="3140645"/>
            <a:ext cx="360363" cy="360363"/>
            <a:chOff x="3174" y="2656"/>
            <a:chExt cx="1549" cy="1351"/>
          </a:xfrm>
        </p:grpSpPr>
        <p:sp>
          <p:nvSpPr>
            <p:cNvPr id="5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60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404664"/>
            <a:ext cx="4114800" cy="487363"/>
          </a:xfrm>
        </p:spPr>
        <p:txBody>
          <a:bodyPr/>
          <a:lstStyle/>
          <a:p>
            <a:r>
              <a:rPr lang="ru-RU" altLang="ru-RU" sz="2400" b="1" dirty="0" smtClean="0">
                <a:latin typeface="Calibri" pitchFamily="34" charset="0"/>
              </a:rPr>
              <a:t>ИННОВАЦИИ</a:t>
            </a:r>
            <a:r>
              <a:rPr lang="en-US" altLang="ru-RU" sz="2400" b="1" dirty="0" smtClean="0">
                <a:latin typeface="Calibri" pitchFamily="34" charset="0"/>
              </a:rPr>
              <a:t> </a:t>
            </a:r>
            <a:r>
              <a:rPr lang="ru-RU" altLang="ru-RU" sz="2400" b="1" dirty="0" smtClean="0">
                <a:latin typeface="Calibri" pitchFamily="34" charset="0"/>
              </a:rPr>
              <a:t>И</a:t>
            </a:r>
            <a:r>
              <a:rPr lang="en-US" altLang="ru-RU" sz="2400" b="1" dirty="0" smtClean="0">
                <a:latin typeface="Calibri" pitchFamily="34" charset="0"/>
              </a:rPr>
              <a:t> </a:t>
            </a:r>
            <a:r>
              <a:rPr lang="ru-RU" altLang="ru-RU" sz="2400" b="1" dirty="0" smtClean="0">
                <a:latin typeface="Calibri" pitchFamily="34" charset="0"/>
              </a:rPr>
              <a:t>НАУКА</a:t>
            </a:r>
            <a:endParaRPr lang="en-US" altLang="ru-RU" sz="2400" b="1" dirty="0" smtClean="0">
              <a:latin typeface="Calibri" pitchFamily="34" charset="0"/>
            </a:endParaRPr>
          </a:p>
        </p:txBody>
      </p:sp>
      <p:sp>
        <p:nvSpPr>
          <p:cNvPr id="51" name="AutoShape 10"/>
          <p:cNvSpPr>
            <a:spLocks noChangeArrowheads="1"/>
          </p:cNvSpPr>
          <p:nvPr/>
        </p:nvSpPr>
        <p:spPr bwMode="auto">
          <a:xfrm>
            <a:off x="2915754" y="2358316"/>
            <a:ext cx="2319646" cy="3213824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ru-RU" altLang="ru-RU">
              <a:latin typeface="Verdana" pitchFamily="34" charset="0"/>
            </a:endParaRPr>
          </a:p>
        </p:txBody>
      </p:sp>
      <p:sp>
        <p:nvSpPr>
          <p:cNvPr id="54" name="Text Box 17"/>
          <p:cNvSpPr txBox="1">
            <a:spLocks noChangeArrowheads="1"/>
          </p:cNvSpPr>
          <p:nvPr/>
        </p:nvSpPr>
        <p:spPr bwMode="gray">
          <a:xfrm>
            <a:off x="71406" y="5572140"/>
            <a:ext cx="5572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u="sng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Более </a:t>
            </a:r>
            <a:r>
              <a:rPr lang="ru-RU" altLang="ru-RU" b="1" u="sng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1 млрд. </a:t>
            </a:r>
            <a:r>
              <a:rPr lang="ru-RU" altLang="ru-RU" b="1" u="sng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руб</a:t>
            </a:r>
            <a:r>
              <a:rPr lang="ru-RU" altLang="ru-RU" b="1" u="sng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.  - объем финансирования НИОКР</a:t>
            </a:r>
            <a:endParaRPr lang="ru-RU" altLang="ru-RU" b="1" u="sng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7" name="Прямоугольник 4"/>
          <p:cNvSpPr>
            <a:spLocks noChangeArrowheads="1"/>
          </p:cNvSpPr>
          <p:nvPr/>
        </p:nvSpPr>
        <p:spPr bwMode="auto">
          <a:xfrm>
            <a:off x="500034" y="987966"/>
            <a:ext cx="3357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u="sng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Более 300</a:t>
            </a:r>
            <a:r>
              <a:rPr lang="en-US" altLang="ru-RU" b="1" u="sng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b="1" u="sng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партнеров</a:t>
            </a:r>
            <a:endParaRPr lang="ru-RU" altLang="ru-RU" b="1" u="sng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8" name="Прямоугольник 4"/>
          <p:cNvSpPr>
            <a:spLocks noChangeArrowheads="1"/>
          </p:cNvSpPr>
          <p:nvPr/>
        </p:nvSpPr>
        <p:spPr bwMode="auto">
          <a:xfrm>
            <a:off x="500034" y="2415313"/>
            <a:ext cx="200024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«Газпром»</a:t>
            </a:r>
          </a:p>
          <a:p>
            <a:pPr eaLnBrk="1" hangingPunct="1"/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«Роснефть»</a:t>
            </a:r>
          </a:p>
          <a:p>
            <a:pPr eaLnBrk="1" hangingPunct="1"/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</a:t>
            </a:r>
            <a:r>
              <a:rPr lang="ru-RU" altLang="ru-RU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Транснефть</a:t>
            </a:r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» </a:t>
            </a:r>
          </a:p>
          <a:p>
            <a:pPr eaLnBrk="1" hangingPunct="1"/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</a:t>
            </a:r>
            <a:r>
              <a:rPr lang="ru-RU" altLang="ru-RU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Ростехнологии</a:t>
            </a:r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»</a:t>
            </a:r>
          </a:p>
          <a:p>
            <a:pPr eaLnBrk="1" hangingPunct="1"/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</a:t>
            </a:r>
            <a:r>
              <a:rPr lang="ru-RU" altLang="ru-RU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Технодинамика</a:t>
            </a:r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» РЖД</a:t>
            </a:r>
            <a:r>
              <a:rPr lang="en-US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endParaRPr lang="ru-RU" altLang="ru-RU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 eaLnBrk="1" hangingPunct="1"/>
            <a:r>
              <a:rPr lang="ru-RU" altLang="ru-RU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Технологические платформы</a:t>
            </a:r>
            <a:endParaRPr lang="ru-RU" altLang="ru-RU" sz="16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9" name="Прямоугольник 4"/>
          <p:cNvSpPr>
            <a:spLocks noChangeArrowheads="1"/>
          </p:cNvSpPr>
          <p:nvPr/>
        </p:nvSpPr>
        <p:spPr bwMode="auto">
          <a:xfrm>
            <a:off x="5874414" y="1816506"/>
            <a:ext cx="27695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MoriSeiki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en-US" alt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Mitsubishi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,</a:t>
            </a:r>
            <a:r>
              <a:rPr lang="en-US" alt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Schneider Electric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en-US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Delcam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, Weber </a:t>
            </a:r>
            <a:r>
              <a:rPr lang="en-US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CoMechanics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и т.д. 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endParaRPr lang="ru-RU" altLang="ru-RU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0" name="Line 11"/>
          <p:cNvSpPr>
            <a:spLocks noChangeShapeType="1"/>
          </p:cNvSpPr>
          <p:nvPr/>
        </p:nvSpPr>
        <p:spPr bwMode="auto">
          <a:xfrm rot="5400000" flipV="1">
            <a:off x="1149268" y="3727256"/>
            <a:ext cx="3103200" cy="2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 type="oval"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" name="Line 11"/>
          <p:cNvSpPr>
            <a:spLocks noChangeShapeType="1"/>
          </p:cNvSpPr>
          <p:nvPr/>
        </p:nvSpPr>
        <p:spPr bwMode="auto">
          <a:xfrm>
            <a:off x="2699730" y="257174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6" name="Line 11"/>
          <p:cNvSpPr>
            <a:spLocks noChangeShapeType="1"/>
          </p:cNvSpPr>
          <p:nvPr/>
        </p:nvSpPr>
        <p:spPr bwMode="auto">
          <a:xfrm>
            <a:off x="2699730" y="3121842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" name="Line 11"/>
          <p:cNvSpPr>
            <a:spLocks noChangeShapeType="1"/>
          </p:cNvSpPr>
          <p:nvPr/>
        </p:nvSpPr>
        <p:spPr bwMode="auto">
          <a:xfrm>
            <a:off x="2696501" y="2836090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" name="Line 11"/>
          <p:cNvSpPr>
            <a:spLocks noChangeShapeType="1"/>
          </p:cNvSpPr>
          <p:nvPr/>
        </p:nvSpPr>
        <p:spPr bwMode="auto">
          <a:xfrm>
            <a:off x="2699730" y="3795880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9" name="Line 11"/>
          <p:cNvSpPr>
            <a:spLocks noChangeShapeType="1"/>
          </p:cNvSpPr>
          <p:nvPr/>
        </p:nvSpPr>
        <p:spPr bwMode="auto">
          <a:xfrm>
            <a:off x="2699730" y="4264850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" name="AutoShape 10"/>
          <p:cNvSpPr>
            <a:spLocks noChangeArrowheads="1"/>
          </p:cNvSpPr>
          <p:nvPr/>
        </p:nvSpPr>
        <p:spPr bwMode="auto">
          <a:xfrm>
            <a:off x="5594456" y="1755870"/>
            <a:ext cx="3406700" cy="4363162"/>
          </a:xfrm>
          <a:prstGeom prst="roundRect">
            <a:avLst>
              <a:gd name="adj" fmla="val 11058"/>
            </a:avLst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ru-RU" altLang="ru-RU">
              <a:latin typeface="Verdana" pitchFamily="34" charset="0"/>
            </a:endParaRPr>
          </a:p>
        </p:txBody>
      </p:sp>
      <p:sp>
        <p:nvSpPr>
          <p:cNvPr id="113" name="Line 11"/>
          <p:cNvSpPr>
            <a:spLocks noChangeShapeType="1"/>
          </p:cNvSpPr>
          <p:nvPr/>
        </p:nvSpPr>
        <p:spPr bwMode="auto">
          <a:xfrm rot="5400000">
            <a:off x="3423642" y="3645236"/>
            <a:ext cx="4053600" cy="3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 type="none"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4" name="Line 11"/>
          <p:cNvSpPr>
            <a:spLocks noChangeShapeType="1"/>
          </p:cNvSpPr>
          <p:nvPr/>
        </p:nvSpPr>
        <p:spPr bwMode="auto">
          <a:xfrm>
            <a:off x="5471054" y="2003640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5" name="Line 11"/>
          <p:cNvSpPr>
            <a:spLocks noChangeShapeType="1"/>
          </p:cNvSpPr>
          <p:nvPr/>
        </p:nvSpPr>
        <p:spPr bwMode="auto">
          <a:xfrm>
            <a:off x="5471054" y="2759268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6" name="Line 11"/>
          <p:cNvSpPr>
            <a:spLocks noChangeShapeType="1"/>
          </p:cNvSpPr>
          <p:nvPr/>
        </p:nvSpPr>
        <p:spPr bwMode="auto">
          <a:xfrm>
            <a:off x="5464119" y="2455068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7" name="Line 11"/>
          <p:cNvSpPr>
            <a:spLocks noChangeShapeType="1"/>
          </p:cNvSpPr>
          <p:nvPr/>
        </p:nvSpPr>
        <p:spPr bwMode="auto">
          <a:xfrm>
            <a:off x="5471054" y="3047197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8" name="Line 11"/>
          <p:cNvSpPr>
            <a:spLocks noChangeShapeType="1"/>
          </p:cNvSpPr>
          <p:nvPr/>
        </p:nvSpPr>
        <p:spPr bwMode="auto">
          <a:xfrm>
            <a:off x="5471054" y="3479348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9" name="Line 11"/>
          <p:cNvSpPr>
            <a:spLocks noChangeShapeType="1"/>
          </p:cNvSpPr>
          <p:nvPr/>
        </p:nvSpPr>
        <p:spPr bwMode="auto">
          <a:xfrm>
            <a:off x="5429256" y="4487460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0" name="Line 11"/>
          <p:cNvSpPr>
            <a:spLocks noChangeShapeType="1"/>
          </p:cNvSpPr>
          <p:nvPr/>
        </p:nvSpPr>
        <p:spPr bwMode="auto">
          <a:xfrm>
            <a:off x="5462125" y="5261775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1" name="Line 11"/>
          <p:cNvSpPr>
            <a:spLocks noChangeShapeType="1"/>
          </p:cNvSpPr>
          <p:nvPr/>
        </p:nvSpPr>
        <p:spPr bwMode="auto">
          <a:xfrm>
            <a:off x="2713430" y="2182858"/>
            <a:ext cx="2016000" cy="285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 type="oval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" name="AutoShape 10"/>
          <p:cNvSpPr>
            <a:spLocks noChangeArrowheads="1"/>
          </p:cNvSpPr>
          <p:nvPr/>
        </p:nvSpPr>
        <p:spPr bwMode="auto">
          <a:xfrm>
            <a:off x="298261" y="2394946"/>
            <a:ext cx="2143139" cy="2391376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ru-RU" altLang="ru-RU">
              <a:latin typeface="Verdana" pitchFamily="34" charset="0"/>
            </a:endParaRPr>
          </a:p>
        </p:txBody>
      </p:sp>
      <p:sp>
        <p:nvSpPr>
          <p:cNvPr id="123" name="Line 11"/>
          <p:cNvSpPr>
            <a:spLocks noChangeShapeType="1"/>
          </p:cNvSpPr>
          <p:nvPr/>
        </p:nvSpPr>
        <p:spPr bwMode="auto">
          <a:xfrm rot="5400000">
            <a:off x="-874750" y="3232148"/>
            <a:ext cx="2046612" cy="11424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" name="Line 11"/>
          <p:cNvSpPr>
            <a:spLocks noChangeShapeType="1"/>
          </p:cNvSpPr>
          <p:nvPr/>
        </p:nvSpPr>
        <p:spPr bwMode="auto">
          <a:xfrm>
            <a:off x="153697" y="2589405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5" name="Line 11"/>
          <p:cNvSpPr>
            <a:spLocks noChangeShapeType="1"/>
          </p:cNvSpPr>
          <p:nvPr/>
        </p:nvSpPr>
        <p:spPr bwMode="auto">
          <a:xfrm>
            <a:off x="153697" y="2895012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6" name="Line 11"/>
          <p:cNvSpPr>
            <a:spLocks noChangeShapeType="1"/>
          </p:cNvSpPr>
          <p:nvPr/>
        </p:nvSpPr>
        <p:spPr bwMode="auto">
          <a:xfrm>
            <a:off x="153697" y="346651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1" name="Прямоугольник 4"/>
          <p:cNvSpPr>
            <a:spLocks noChangeArrowheads="1"/>
          </p:cNvSpPr>
          <p:nvPr/>
        </p:nvSpPr>
        <p:spPr bwMode="auto">
          <a:xfrm>
            <a:off x="5857884" y="2583666"/>
            <a:ext cx="307183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Штутгартский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университет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Высшая школа менеджмента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АрК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г.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Невшатель</a:t>
            </a:r>
            <a:endParaRPr lang="ru-RU" altLang="ru-RU" sz="16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Национальная школа            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Сент-Этьенна</a:t>
            </a:r>
            <a:endParaRPr lang="ru-RU" altLang="ru-RU" sz="16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Университет прикладных наук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Микели</a:t>
            </a:r>
            <a:endParaRPr lang="ru-RU" altLang="ru-RU" sz="16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Университет г. Кобленц-Ландау</a:t>
            </a:r>
          </a:p>
          <a:p>
            <a:pPr eaLnBrk="1" hangingPunct="1"/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Падуанский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университет</a:t>
            </a:r>
          </a:p>
          <a:p>
            <a:pPr eaLnBrk="1" hangingPunct="1"/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Далянский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университет </a:t>
            </a:r>
          </a:p>
          <a:p>
            <a:pPr eaLnBrk="1" hangingPunct="1"/>
            <a:r>
              <a:rPr lang="ru-RU" sz="1600" dirty="0" smtClean="0">
                <a:latin typeface="Calibri" pitchFamily="34" charset="0"/>
              </a:rPr>
              <a:t>Азербайджанский университет нефти и промышленности 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Национальный политехнический  университет Армении</a:t>
            </a:r>
            <a:endParaRPr lang="ru-RU" altLang="ru-RU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32" name="Прямоугольник 4"/>
          <p:cNvSpPr>
            <a:spLocks noChangeArrowheads="1"/>
          </p:cNvSpPr>
          <p:nvPr/>
        </p:nvSpPr>
        <p:spPr bwMode="auto">
          <a:xfrm>
            <a:off x="3061480" y="2428868"/>
            <a:ext cx="217392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Алкоа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СМЗ» 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«АвтоВАЗ»  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РКЦ «Прогресс»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ГАЗПРОМ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Трансгаз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Самара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Самара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НИПИНефть</a:t>
            </a:r>
            <a:endParaRPr lang="ru-RU" altLang="ru-RU" sz="16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Куйбышевазот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»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Санорс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»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«Электрощит-Самара»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«Кузнецов» 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Самарские НПЗ</a:t>
            </a:r>
          </a:p>
          <a:p>
            <a:pPr eaLnBrk="1" hangingPunct="1"/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«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Тяжмаш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»</a:t>
            </a:r>
            <a:endParaRPr lang="ru-RU" altLang="ru-RU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1" name="Line 11"/>
          <p:cNvSpPr>
            <a:spLocks noChangeShapeType="1"/>
          </p:cNvSpPr>
          <p:nvPr/>
        </p:nvSpPr>
        <p:spPr bwMode="auto">
          <a:xfrm>
            <a:off x="180082" y="2175656"/>
            <a:ext cx="2196000" cy="285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 type="oval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2" name="Group 3"/>
          <p:cNvGrpSpPr>
            <a:grpSpLocks/>
          </p:cNvGrpSpPr>
          <p:nvPr/>
        </p:nvGrpSpPr>
        <p:grpSpPr bwMode="auto">
          <a:xfrm>
            <a:off x="2232194" y="1873136"/>
            <a:ext cx="360000" cy="324000"/>
            <a:chOff x="1110" y="2656"/>
            <a:chExt cx="1549" cy="1351"/>
          </a:xfrm>
        </p:grpSpPr>
        <p:sp>
          <p:nvSpPr>
            <p:cNvPr id="63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64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65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66" name="Прямоугольник 4"/>
          <p:cNvSpPr>
            <a:spLocks noChangeArrowheads="1"/>
          </p:cNvSpPr>
          <p:nvPr/>
        </p:nvSpPr>
        <p:spPr bwMode="auto">
          <a:xfrm>
            <a:off x="142844" y="1357298"/>
            <a:ext cx="20716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ГОСУДАРСТВЕННЫЕ КОРПОРАЦИИ 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И КОМПАНИИ</a:t>
            </a:r>
          </a:p>
        </p:txBody>
      </p:sp>
      <p:sp>
        <p:nvSpPr>
          <p:cNvPr id="67" name="Прямоугольник 4"/>
          <p:cNvSpPr>
            <a:spLocks noChangeArrowheads="1"/>
          </p:cNvSpPr>
          <p:nvPr/>
        </p:nvSpPr>
        <p:spPr bwMode="auto">
          <a:xfrm>
            <a:off x="2700867" y="1571612"/>
            <a:ext cx="17859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ПРЕДПРИЯТИЯ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РЕГИОНА</a:t>
            </a:r>
            <a:endParaRPr lang="ru-RU" altLang="ru-RU" sz="1600" b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8" name="Line 11"/>
          <p:cNvSpPr>
            <a:spLocks noChangeShapeType="1"/>
          </p:cNvSpPr>
          <p:nvPr/>
        </p:nvSpPr>
        <p:spPr bwMode="auto">
          <a:xfrm>
            <a:off x="5450440" y="1644170"/>
            <a:ext cx="2016000" cy="285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 type="oval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9" name="Group 3"/>
          <p:cNvGrpSpPr>
            <a:grpSpLocks/>
          </p:cNvGrpSpPr>
          <p:nvPr/>
        </p:nvGrpSpPr>
        <p:grpSpPr bwMode="auto">
          <a:xfrm>
            <a:off x="7289874" y="1332685"/>
            <a:ext cx="360000" cy="324000"/>
            <a:chOff x="1110" y="2656"/>
            <a:chExt cx="1549" cy="1351"/>
          </a:xfrm>
        </p:grpSpPr>
        <p:sp>
          <p:nvSpPr>
            <p:cNvPr id="70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1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2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73" name="Прямоугольник 4"/>
          <p:cNvSpPr>
            <a:spLocks noChangeArrowheads="1"/>
          </p:cNvSpPr>
          <p:nvPr/>
        </p:nvSpPr>
        <p:spPr bwMode="auto">
          <a:xfrm>
            <a:off x="5508104" y="832619"/>
            <a:ext cx="18499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ЗАРУБЕЖНЫЕ ПРЕДПРИЯТИЯ   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И УНИВЕРСИТЕТЫ</a:t>
            </a:r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155384" y="318076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Line 11"/>
          <p:cNvSpPr>
            <a:spLocks noChangeShapeType="1"/>
          </p:cNvSpPr>
          <p:nvPr/>
        </p:nvSpPr>
        <p:spPr bwMode="auto">
          <a:xfrm>
            <a:off x="155384" y="3752268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Line 11"/>
          <p:cNvSpPr>
            <a:spLocks noChangeShapeType="1"/>
          </p:cNvSpPr>
          <p:nvPr/>
        </p:nvSpPr>
        <p:spPr bwMode="auto">
          <a:xfrm>
            <a:off x="2696501" y="333615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" name="Line 11"/>
          <p:cNvSpPr>
            <a:spLocks noChangeShapeType="1"/>
          </p:cNvSpPr>
          <p:nvPr/>
        </p:nvSpPr>
        <p:spPr bwMode="auto">
          <a:xfrm>
            <a:off x="2696501" y="405053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5" name="Line 11"/>
          <p:cNvSpPr>
            <a:spLocks noChangeShapeType="1"/>
          </p:cNvSpPr>
          <p:nvPr/>
        </p:nvSpPr>
        <p:spPr bwMode="auto">
          <a:xfrm>
            <a:off x="5450440" y="4761709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5450440" y="398340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7" name="Group 7"/>
          <p:cNvGrpSpPr>
            <a:grpSpLocks/>
          </p:cNvGrpSpPr>
          <p:nvPr/>
        </p:nvGrpSpPr>
        <p:grpSpPr bwMode="auto">
          <a:xfrm>
            <a:off x="4487219" y="1871839"/>
            <a:ext cx="360363" cy="324000"/>
            <a:chOff x="3174" y="2656"/>
            <a:chExt cx="1549" cy="1351"/>
          </a:xfrm>
        </p:grpSpPr>
        <p:sp>
          <p:nvSpPr>
            <p:cNvPr id="7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80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Line 11"/>
          <p:cNvSpPr>
            <a:spLocks noChangeShapeType="1"/>
          </p:cNvSpPr>
          <p:nvPr/>
        </p:nvSpPr>
        <p:spPr bwMode="auto">
          <a:xfrm>
            <a:off x="5450440" y="499151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3" name="Line 11"/>
          <p:cNvSpPr>
            <a:spLocks noChangeShapeType="1"/>
          </p:cNvSpPr>
          <p:nvPr/>
        </p:nvSpPr>
        <p:spPr bwMode="auto">
          <a:xfrm>
            <a:off x="5450440" y="5690403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4" name="Line 11"/>
          <p:cNvSpPr>
            <a:spLocks noChangeShapeType="1"/>
          </p:cNvSpPr>
          <p:nvPr/>
        </p:nvSpPr>
        <p:spPr bwMode="auto">
          <a:xfrm>
            <a:off x="142844" y="397313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5" name="Line 11"/>
          <p:cNvSpPr>
            <a:spLocks noChangeShapeType="1"/>
          </p:cNvSpPr>
          <p:nvPr/>
        </p:nvSpPr>
        <p:spPr bwMode="auto">
          <a:xfrm>
            <a:off x="142844" y="4261166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6" name="Line 11"/>
          <p:cNvSpPr>
            <a:spLocks noChangeShapeType="1"/>
          </p:cNvSpPr>
          <p:nvPr/>
        </p:nvSpPr>
        <p:spPr bwMode="auto">
          <a:xfrm>
            <a:off x="2696501" y="455088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7" name="Line 11"/>
          <p:cNvSpPr>
            <a:spLocks noChangeShapeType="1"/>
          </p:cNvSpPr>
          <p:nvPr/>
        </p:nvSpPr>
        <p:spPr bwMode="auto">
          <a:xfrm>
            <a:off x="2714612" y="4786322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8" name="Line 11"/>
          <p:cNvSpPr>
            <a:spLocks noChangeShapeType="1"/>
          </p:cNvSpPr>
          <p:nvPr/>
        </p:nvSpPr>
        <p:spPr bwMode="auto">
          <a:xfrm>
            <a:off x="2714612" y="5072074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9" name="Line 11"/>
          <p:cNvSpPr>
            <a:spLocks noChangeShapeType="1"/>
          </p:cNvSpPr>
          <p:nvPr/>
        </p:nvSpPr>
        <p:spPr bwMode="auto">
          <a:xfrm>
            <a:off x="2714612" y="5286388"/>
            <a:ext cx="324321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015" y="457200"/>
            <a:ext cx="3519041" cy="487363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</a:rPr>
              <a:t>КАДРОВЫЙ ПОТЕНЦИАЛ</a:t>
            </a:r>
            <a:endParaRPr lang="en-US" altLang="ru-RU" sz="2400" b="1" dirty="0" smtClean="0">
              <a:latin typeface="Calibri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795164" y="1268760"/>
            <a:ext cx="5225108" cy="4680520"/>
            <a:chOff x="1403648" y="1052736"/>
            <a:chExt cx="5760576" cy="5054208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403648" y="1297541"/>
              <a:ext cx="5760576" cy="4809403"/>
              <a:chOff x="1403648" y="1297541"/>
              <a:chExt cx="5760576" cy="4809403"/>
            </a:xfrm>
          </p:grpSpPr>
          <p:sp>
            <p:nvSpPr>
              <p:cNvPr id="80" name="AutoShape 6"/>
              <p:cNvSpPr>
                <a:spLocks noChangeArrowheads="1"/>
              </p:cNvSpPr>
              <p:nvPr/>
            </p:nvSpPr>
            <p:spPr bwMode="gray">
              <a:xfrm>
                <a:off x="1547664" y="1297541"/>
                <a:ext cx="5404351" cy="4581709"/>
              </a:xfrm>
              <a:prstGeom prst="hexagon">
                <a:avLst>
                  <a:gd name="adj" fmla="val 32218"/>
                  <a:gd name="vf" fmla="val 115470"/>
                </a:avLst>
              </a:prstGeom>
              <a:noFill/>
              <a:ln w="34925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Calibri" pitchFamily="34" charset="0"/>
                  <a:cs typeface="+mn-cs"/>
                </a:endParaRPr>
              </a:p>
            </p:txBody>
          </p:sp>
          <p:sp>
            <p:nvSpPr>
              <p:cNvPr id="51203" name="AutoShape 3"/>
              <p:cNvSpPr>
                <a:spLocks noChangeArrowheads="1"/>
              </p:cNvSpPr>
              <p:nvPr/>
            </p:nvSpPr>
            <p:spPr bwMode="gray">
              <a:xfrm rot="17973186">
                <a:off x="4622801" y="1758266"/>
                <a:ext cx="1025525" cy="396874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gradFill rotWithShape="1">
                <a:gsLst>
                  <a:gs pos="0">
                    <a:schemeClr val="tx2">
                      <a:gamma/>
                      <a:shade val="89020"/>
                      <a:invGamma/>
                      <a:alpha val="0"/>
                    </a:schemeClr>
                  </a:gs>
                  <a:gs pos="100000">
                    <a:schemeClr val="tx2"/>
                  </a:gs>
                </a:gsLst>
                <a:lin ang="0" scaled="1"/>
              </a:gradFill>
              <a:ln w="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04" name="AutoShape 4"/>
              <p:cNvSpPr>
                <a:spLocks noChangeArrowheads="1"/>
              </p:cNvSpPr>
              <p:nvPr/>
            </p:nvSpPr>
            <p:spPr bwMode="gray">
              <a:xfrm rot="3465783">
                <a:off x="4625982" y="4995248"/>
                <a:ext cx="1025525" cy="396874"/>
              </a:xfrm>
              <a:prstGeom prst="rightArrow">
                <a:avLst>
                  <a:gd name="adj1" fmla="val 35167"/>
                  <a:gd name="adj2" fmla="val 111028"/>
                </a:avLst>
              </a:prstGeom>
              <a:gradFill rotWithShape="1">
                <a:gsLst>
                  <a:gs pos="0">
                    <a:schemeClr val="tx2">
                      <a:gamma/>
                      <a:shade val="89020"/>
                      <a:invGamma/>
                      <a:alpha val="0"/>
                    </a:schemeClr>
                  </a:gs>
                  <a:gs pos="100000">
                    <a:schemeClr val="tx2"/>
                  </a:gs>
                </a:gsLst>
                <a:lin ang="0" scaled="1"/>
              </a:gradFill>
              <a:ln w="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05" name="AutoShape 5"/>
              <p:cNvSpPr>
                <a:spLocks noChangeArrowheads="1"/>
              </p:cNvSpPr>
              <p:nvPr/>
            </p:nvSpPr>
            <p:spPr bwMode="gray">
              <a:xfrm rot="14369022">
                <a:off x="2835061" y="1822768"/>
                <a:ext cx="1025525" cy="398463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gradFill rotWithShape="1">
                <a:gsLst>
                  <a:gs pos="0">
                    <a:schemeClr val="tx2">
                      <a:gamma/>
                      <a:shade val="89020"/>
                      <a:invGamma/>
                      <a:alpha val="0"/>
                    </a:schemeClr>
                  </a:gs>
                  <a:gs pos="100000">
                    <a:schemeClr val="tx2"/>
                  </a:gs>
                </a:gsLst>
                <a:lin ang="0" scaled="1"/>
              </a:gradFill>
              <a:ln w="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06" name="AutoShape 6"/>
              <p:cNvSpPr>
                <a:spLocks noChangeArrowheads="1"/>
              </p:cNvSpPr>
              <p:nvPr/>
            </p:nvSpPr>
            <p:spPr bwMode="gray">
              <a:xfrm rot="7535209">
                <a:off x="2935478" y="5001089"/>
                <a:ext cx="1025525" cy="398462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gradFill rotWithShape="1">
                <a:gsLst>
                  <a:gs pos="0">
                    <a:schemeClr val="tx2">
                      <a:gamma/>
                      <a:shade val="89020"/>
                      <a:invGamma/>
                      <a:alpha val="0"/>
                    </a:schemeClr>
                  </a:gs>
                  <a:gs pos="100000">
                    <a:schemeClr val="tx2"/>
                  </a:gs>
                </a:gsLst>
                <a:lin ang="0" scaled="1"/>
              </a:gradFill>
              <a:ln w="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07" name="AutoShape 7"/>
              <p:cNvSpPr>
                <a:spLocks noChangeArrowheads="1"/>
              </p:cNvSpPr>
              <p:nvPr/>
            </p:nvSpPr>
            <p:spPr bwMode="gray">
              <a:xfrm flipH="1">
                <a:off x="5676674" y="3375025"/>
                <a:ext cx="1090613" cy="374650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gradFill rotWithShape="1">
                <a:gsLst>
                  <a:gs pos="0">
                    <a:schemeClr val="tx2">
                      <a:gamma/>
                      <a:shade val="89020"/>
                      <a:invGamma/>
                      <a:alpha val="0"/>
                    </a:schemeClr>
                  </a:gs>
                  <a:gs pos="100000">
                    <a:schemeClr val="tx2"/>
                  </a:gs>
                </a:gsLst>
                <a:lin ang="0" scaled="1"/>
              </a:gradFill>
              <a:ln w="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08" name="AutoShape 8"/>
              <p:cNvSpPr>
                <a:spLocks noChangeArrowheads="1"/>
              </p:cNvSpPr>
              <p:nvPr/>
            </p:nvSpPr>
            <p:spPr bwMode="gray">
              <a:xfrm rot="10800000" flipH="1">
                <a:off x="1789113" y="3357563"/>
                <a:ext cx="1189037" cy="374650"/>
              </a:xfrm>
              <a:prstGeom prst="rightArrow">
                <a:avLst>
                  <a:gd name="adj1" fmla="val 35167"/>
                  <a:gd name="adj2" fmla="val 121041"/>
                </a:avLst>
              </a:prstGeom>
              <a:gradFill rotWithShape="1">
                <a:gsLst>
                  <a:gs pos="0">
                    <a:schemeClr val="tx2">
                      <a:gamma/>
                      <a:shade val="89020"/>
                      <a:invGamma/>
                      <a:alpha val="0"/>
                    </a:schemeClr>
                  </a:gs>
                  <a:gs pos="100000">
                    <a:schemeClr val="tx2"/>
                  </a:gs>
                </a:gsLst>
                <a:lin ang="0" scaled="1"/>
              </a:gradFill>
              <a:ln w="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28" name="Oval 28"/>
              <p:cNvSpPr>
                <a:spLocks noChangeArrowheads="1"/>
              </p:cNvSpPr>
              <p:nvPr/>
            </p:nvSpPr>
            <p:spPr bwMode="gray">
              <a:xfrm>
                <a:off x="3000375" y="2320925"/>
                <a:ext cx="2679700" cy="251460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29" name="Oval 29"/>
              <p:cNvSpPr>
                <a:spLocks noChangeArrowheads="1"/>
              </p:cNvSpPr>
              <p:nvPr/>
            </p:nvSpPr>
            <p:spPr bwMode="gray">
              <a:xfrm>
                <a:off x="2992439" y="2300288"/>
                <a:ext cx="2676526" cy="251460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alpha val="32001"/>
                    </a:schemeClr>
                  </a:gs>
                  <a:gs pos="100000">
                    <a:schemeClr val="hlink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30" name="Oval 30"/>
              <p:cNvSpPr>
                <a:spLocks noChangeArrowheads="1"/>
              </p:cNvSpPr>
              <p:nvPr/>
            </p:nvSpPr>
            <p:spPr bwMode="gray">
              <a:xfrm>
                <a:off x="3176588" y="2484438"/>
                <a:ext cx="2327275" cy="2187576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1231" name="Oval 31"/>
              <p:cNvSpPr>
                <a:spLocks noChangeArrowheads="1"/>
              </p:cNvSpPr>
              <p:nvPr/>
            </p:nvSpPr>
            <p:spPr bwMode="gray">
              <a:xfrm>
                <a:off x="3152776" y="2449513"/>
                <a:ext cx="2327275" cy="2187576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63529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grpSp>
            <p:nvGrpSpPr>
              <p:cNvPr id="8215" name="Group 44"/>
              <p:cNvGrpSpPr>
                <a:grpSpLocks/>
              </p:cNvGrpSpPr>
              <p:nvPr/>
            </p:nvGrpSpPr>
            <p:grpSpPr bwMode="auto">
              <a:xfrm>
                <a:off x="3274901" y="2593415"/>
                <a:ext cx="2113386" cy="1987995"/>
                <a:chOff x="2408" y="1798"/>
                <a:chExt cx="967" cy="968"/>
              </a:xfrm>
            </p:grpSpPr>
            <p:sp>
              <p:nvSpPr>
                <p:cNvPr id="8222" name="Oval 32"/>
                <p:cNvSpPr>
                  <a:spLocks noChangeArrowheads="1"/>
                </p:cNvSpPr>
                <p:nvPr/>
              </p:nvSpPr>
              <p:spPr bwMode="gray">
                <a:xfrm>
                  <a:off x="2416" y="1798"/>
                  <a:ext cx="959" cy="959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8223" name="Oval 33"/>
                <p:cNvSpPr>
                  <a:spLocks noChangeArrowheads="1"/>
                </p:cNvSpPr>
                <p:nvPr/>
              </p:nvSpPr>
              <p:spPr bwMode="gray">
                <a:xfrm>
                  <a:off x="2430" y="1810"/>
                  <a:ext cx="927" cy="92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36869"/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8224" name="Oval 34"/>
                <p:cNvSpPr>
                  <a:spLocks noChangeArrowheads="1"/>
                </p:cNvSpPr>
                <p:nvPr/>
              </p:nvSpPr>
              <p:spPr bwMode="gray">
                <a:xfrm>
                  <a:off x="2441" y="1816"/>
                  <a:ext cx="906" cy="9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1F5F5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8225" name="Oval 35"/>
                <p:cNvSpPr>
                  <a:spLocks noChangeArrowheads="1"/>
                </p:cNvSpPr>
                <p:nvPr/>
              </p:nvSpPr>
              <p:spPr bwMode="gray">
                <a:xfrm>
                  <a:off x="2408" y="1825"/>
                  <a:ext cx="946" cy="9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AB2B3"/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8226" name="Oval 36"/>
                <p:cNvSpPr>
                  <a:spLocks noChangeArrowheads="1"/>
                </p:cNvSpPr>
                <p:nvPr/>
              </p:nvSpPr>
              <p:spPr bwMode="gray">
                <a:xfrm>
                  <a:off x="2459" y="1848"/>
                  <a:ext cx="840" cy="76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D6E1E2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sp>
            <p:nvSpPr>
              <p:cNvPr id="8196" name="Text Box 37"/>
              <p:cNvSpPr txBox="1">
                <a:spLocks noChangeArrowheads="1"/>
              </p:cNvSpPr>
              <p:nvPr/>
            </p:nvSpPr>
            <p:spPr bwMode="auto">
              <a:xfrm>
                <a:off x="3110293" y="3351468"/>
                <a:ext cx="242887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Aft>
                    <a:spcPts val="600"/>
                  </a:spcAft>
                </a:pPr>
                <a:r>
                  <a:rPr lang="ru-RU" altLang="ru-RU" b="1" dirty="0">
                    <a:latin typeface="Calibri" pitchFamily="34" charset="0"/>
                  </a:rPr>
                  <a:t>«АКТИВНОЕ ЯДРО</a:t>
                </a:r>
                <a:r>
                  <a:rPr lang="ru-RU" altLang="ru-RU" b="1" dirty="0" smtClean="0">
                    <a:latin typeface="Calibri" pitchFamily="34" charset="0"/>
                  </a:rPr>
                  <a:t>»</a:t>
                </a:r>
                <a:endParaRPr lang="ru-RU" altLang="ru-RU" b="1" dirty="0">
                  <a:latin typeface="Calibri" pitchFamily="34" charset="0"/>
                </a:endParaRPr>
              </a:p>
            </p:txBody>
          </p:sp>
          <p:grpSp>
            <p:nvGrpSpPr>
              <p:cNvPr id="47" name="Group 3"/>
              <p:cNvGrpSpPr>
                <a:grpSpLocks/>
              </p:cNvGrpSpPr>
              <p:nvPr/>
            </p:nvGrpSpPr>
            <p:grpSpPr bwMode="auto">
              <a:xfrm>
                <a:off x="5342391" y="5589296"/>
                <a:ext cx="576000" cy="504000"/>
                <a:chOff x="1110" y="2656"/>
                <a:chExt cx="1549" cy="1351"/>
              </a:xfrm>
            </p:grpSpPr>
            <p:sp>
              <p:nvSpPr>
                <p:cNvPr id="48" name="AutoShape 4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49" name="AutoShape 5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50" name="AutoShape 6"/>
                <p:cNvSpPr>
                  <a:spLocks noChangeArrowheads="1"/>
                </p:cNvSpPr>
                <p:nvPr/>
              </p:nvSpPr>
              <p:spPr bwMode="gray">
                <a:xfrm>
                  <a:off x="1199" y="2733"/>
                  <a:ext cx="1350" cy="1172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latin typeface="Calibri" pitchFamily="34" charset="0"/>
                    <a:cs typeface="+mn-cs"/>
                  </a:endParaRPr>
                </a:p>
              </p:txBody>
            </p:sp>
          </p:grpSp>
          <p:grpSp>
            <p:nvGrpSpPr>
              <p:cNvPr id="51" name="Group 7"/>
              <p:cNvGrpSpPr>
                <a:grpSpLocks/>
              </p:cNvGrpSpPr>
              <p:nvPr/>
            </p:nvGrpSpPr>
            <p:grpSpPr bwMode="auto">
              <a:xfrm>
                <a:off x="1403648" y="3284984"/>
                <a:ext cx="576000" cy="504000"/>
                <a:chOff x="3174" y="2656"/>
                <a:chExt cx="1549" cy="1351"/>
              </a:xfrm>
            </p:grpSpPr>
            <p:sp>
              <p:nvSpPr>
                <p:cNvPr id="52" name="AutoShape 8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53" name="AutoShape 9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54" name="AutoShape 10"/>
                <p:cNvSpPr>
                  <a:spLocks noChangeArrowheads="1"/>
                </p:cNvSpPr>
                <p:nvPr/>
              </p:nvSpPr>
              <p:spPr bwMode="gray">
                <a:xfrm>
                  <a:off x="3263" y="2733"/>
                  <a:ext cx="1351" cy="1172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latin typeface="Calibri" pitchFamily="34" charset="0"/>
                    <a:cs typeface="+mn-cs"/>
                  </a:endParaRPr>
                </a:p>
              </p:txBody>
            </p:sp>
          </p:grpSp>
          <p:grpSp>
            <p:nvGrpSpPr>
              <p:cNvPr id="55" name="Group 7"/>
              <p:cNvGrpSpPr>
                <a:grpSpLocks/>
              </p:cNvGrpSpPr>
              <p:nvPr/>
            </p:nvGrpSpPr>
            <p:grpSpPr bwMode="auto">
              <a:xfrm>
                <a:off x="6588224" y="3284984"/>
                <a:ext cx="576000" cy="504000"/>
                <a:chOff x="3174" y="2656"/>
                <a:chExt cx="1549" cy="1351"/>
              </a:xfrm>
            </p:grpSpPr>
            <p:sp>
              <p:nvSpPr>
                <p:cNvPr id="56" name="AutoShape 8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57" name="AutoShape 9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58" name="AutoShape 10"/>
                <p:cNvSpPr>
                  <a:spLocks noChangeArrowheads="1"/>
                </p:cNvSpPr>
                <p:nvPr/>
              </p:nvSpPr>
              <p:spPr bwMode="gray">
                <a:xfrm>
                  <a:off x="3263" y="2733"/>
                  <a:ext cx="1351" cy="1172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latin typeface="Calibri" pitchFamily="34" charset="0"/>
                    <a:cs typeface="+mn-cs"/>
                  </a:endParaRPr>
                </a:p>
              </p:txBody>
            </p:sp>
          </p:grpSp>
          <p:grpSp>
            <p:nvGrpSpPr>
              <p:cNvPr id="59" name="Group 3"/>
              <p:cNvGrpSpPr>
                <a:grpSpLocks/>
              </p:cNvGrpSpPr>
              <p:nvPr/>
            </p:nvGrpSpPr>
            <p:grpSpPr bwMode="auto">
              <a:xfrm>
                <a:off x="2627784" y="5602944"/>
                <a:ext cx="576000" cy="504000"/>
                <a:chOff x="1110" y="2656"/>
                <a:chExt cx="1549" cy="1351"/>
              </a:xfrm>
            </p:grpSpPr>
            <p:sp>
              <p:nvSpPr>
                <p:cNvPr id="60" name="AutoShape 4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61" name="AutoShape 5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ru-RU" altLang="ru-RU">
                    <a:latin typeface="Calibri" pitchFamily="34" charset="0"/>
                  </a:endParaRPr>
                </a:p>
              </p:txBody>
            </p:sp>
            <p:sp>
              <p:nvSpPr>
                <p:cNvPr id="62" name="AutoShape 6"/>
                <p:cNvSpPr>
                  <a:spLocks noChangeArrowheads="1"/>
                </p:cNvSpPr>
                <p:nvPr/>
              </p:nvSpPr>
              <p:spPr bwMode="gray">
                <a:xfrm>
                  <a:off x="1199" y="2733"/>
                  <a:ext cx="1350" cy="1172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latin typeface="Calibri" pitchFamily="34" charset="0"/>
                    <a:cs typeface="+mn-cs"/>
                  </a:endParaRPr>
                </a:p>
              </p:txBody>
            </p:sp>
          </p:grpSp>
        </p:grpSp>
        <p:grpSp>
          <p:nvGrpSpPr>
            <p:cNvPr id="63" name="Group 3"/>
            <p:cNvGrpSpPr>
              <a:grpSpLocks/>
            </p:cNvGrpSpPr>
            <p:nvPr/>
          </p:nvGrpSpPr>
          <p:grpSpPr bwMode="auto">
            <a:xfrm>
              <a:off x="5220072" y="1052792"/>
              <a:ext cx="576000" cy="504000"/>
              <a:chOff x="1110" y="2656"/>
              <a:chExt cx="1549" cy="1351"/>
            </a:xfrm>
          </p:grpSpPr>
          <p:sp>
            <p:nvSpPr>
              <p:cNvPr id="64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sp>
            <p:nvSpPr>
              <p:cNvPr id="65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sp>
            <p:nvSpPr>
              <p:cNvPr id="66" name="AutoShape 6"/>
              <p:cNvSpPr>
                <a:spLocks noChangeArrowheads="1"/>
              </p:cNvSpPr>
              <p:nvPr/>
            </p:nvSpPr>
            <p:spPr bwMode="gray">
              <a:xfrm>
                <a:off x="1199" y="2733"/>
                <a:ext cx="1350" cy="1172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Calibri" pitchFamily="34" charset="0"/>
                  <a:cs typeface="+mn-cs"/>
                </a:endParaRPr>
              </a:p>
            </p:txBody>
          </p:sp>
        </p:grpSp>
        <p:grpSp>
          <p:nvGrpSpPr>
            <p:cNvPr id="67" name="Group 3"/>
            <p:cNvGrpSpPr>
              <a:grpSpLocks/>
            </p:cNvGrpSpPr>
            <p:nvPr/>
          </p:nvGrpSpPr>
          <p:grpSpPr bwMode="auto">
            <a:xfrm>
              <a:off x="2699856" y="1052736"/>
              <a:ext cx="576000" cy="504000"/>
              <a:chOff x="1110" y="2656"/>
              <a:chExt cx="1549" cy="1351"/>
            </a:xfrm>
          </p:grpSpPr>
          <p:sp>
            <p:nvSpPr>
              <p:cNvPr id="68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sp>
            <p:nvSpPr>
              <p:cNvPr id="69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sp>
            <p:nvSpPr>
              <p:cNvPr id="70" name="AutoShape 6"/>
              <p:cNvSpPr>
                <a:spLocks noChangeArrowheads="1"/>
              </p:cNvSpPr>
              <p:nvPr/>
            </p:nvSpPr>
            <p:spPr bwMode="gray">
              <a:xfrm>
                <a:off x="1199" y="2733"/>
                <a:ext cx="1350" cy="1172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Calibri" pitchFamily="34" charset="0"/>
                  <a:cs typeface="+mn-cs"/>
                </a:endParaRPr>
              </a:p>
            </p:txBody>
          </p:sp>
        </p:grpSp>
      </p:grpSp>
      <p:sp>
        <p:nvSpPr>
          <p:cNvPr id="71" name="Text Box 38"/>
          <p:cNvSpPr txBox="1">
            <a:spLocks noChangeArrowheads="1"/>
          </p:cNvSpPr>
          <p:nvPr/>
        </p:nvSpPr>
        <p:spPr bwMode="auto">
          <a:xfrm>
            <a:off x="7030722" y="3174067"/>
            <a:ext cx="16457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600" b="1" dirty="0" smtClean="0">
                <a:latin typeface="Calibri" panose="020F0502020204030204" pitchFamily="34" charset="0"/>
              </a:rPr>
              <a:t>Формирование  конкурентной среды</a:t>
            </a:r>
            <a:endParaRPr lang="ru-RU" altLang="ru-RU" sz="1600" dirty="0">
              <a:latin typeface="Calibri" pitchFamily="34" charset="0"/>
            </a:endParaRPr>
          </a:p>
        </p:txBody>
      </p:sp>
      <p:sp>
        <p:nvSpPr>
          <p:cNvPr id="72" name="Text Box 40"/>
          <p:cNvSpPr txBox="1">
            <a:spLocks noChangeArrowheads="1"/>
          </p:cNvSpPr>
          <p:nvPr/>
        </p:nvSpPr>
        <p:spPr bwMode="auto">
          <a:xfrm>
            <a:off x="5508104" y="1052736"/>
            <a:ext cx="32838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600" b="1" dirty="0" smtClean="0">
                <a:latin typeface="Calibri" pitchFamily="34" charset="0"/>
                <a:cs typeface="Times New Roman" pitchFamily="18" charset="0"/>
              </a:rPr>
              <a:t>Формирование профессиональных </a:t>
            </a:r>
            <a:endParaRPr lang="en-US" altLang="ru-RU" sz="1600" b="1" dirty="0">
              <a:latin typeface="Calibri" pitchFamily="34" charset="0"/>
              <a:cs typeface="Times New Roman" pitchFamily="18" charset="0"/>
            </a:endParaRPr>
          </a:p>
          <a:p>
            <a:pPr algn="r" eaLnBrk="1" hangingPunct="1"/>
            <a:r>
              <a:rPr lang="ru-RU" altLang="ru-RU" sz="1600" b="1" dirty="0" smtClean="0">
                <a:latin typeface="Calibri" pitchFamily="34" charset="0"/>
                <a:cs typeface="Times New Roman" pitchFamily="18" charset="0"/>
              </a:rPr>
              <a:t>команд</a:t>
            </a:r>
            <a:endParaRPr lang="ru-RU" altLang="ru-RU" sz="1600" b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3" name="Text Box 43"/>
          <p:cNvSpPr txBox="1">
            <a:spLocks noChangeArrowheads="1"/>
          </p:cNvSpPr>
          <p:nvPr/>
        </p:nvSpPr>
        <p:spPr bwMode="auto">
          <a:xfrm>
            <a:off x="5976664" y="5013176"/>
            <a:ext cx="28438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600" b="1" dirty="0">
                <a:latin typeface="Calibri" pitchFamily="34" charset="0"/>
                <a:cs typeface="Times New Roman" pitchFamily="18" charset="0"/>
              </a:rPr>
              <a:t>Сохранение </a:t>
            </a:r>
            <a:r>
              <a:rPr lang="ru-RU" altLang="ru-RU" sz="1600" b="1" dirty="0" smtClean="0">
                <a:latin typeface="Calibri" pitchFamily="34" charset="0"/>
                <a:cs typeface="Times New Roman" pitchFamily="18" charset="0"/>
              </a:rPr>
              <a:t>традиций инженерного  образования</a:t>
            </a:r>
            <a:r>
              <a:rPr lang="ru-RU" altLang="ru-RU" sz="1600" b="1" dirty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altLang="ru-RU" sz="1600" b="1" dirty="0" smtClean="0">
                <a:latin typeface="Calibri" pitchFamily="34" charset="0"/>
                <a:cs typeface="Times New Roman" pitchFamily="18" charset="0"/>
              </a:rPr>
              <a:t>создание новых направлений </a:t>
            </a:r>
            <a:endParaRPr lang="ru-RU" altLang="ru-RU" sz="1600" b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4" name="Text Box 42"/>
          <p:cNvSpPr txBox="1">
            <a:spLocks noChangeArrowheads="1"/>
          </p:cNvSpPr>
          <p:nvPr/>
        </p:nvSpPr>
        <p:spPr bwMode="auto">
          <a:xfrm>
            <a:off x="251520" y="3174067"/>
            <a:ext cx="16561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>
                <a:latin typeface="Calibri" panose="020F0502020204030204" pitchFamily="34" charset="0"/>
                <a:cs typeface="Times New Roman" pitchFamily="18" charset="0"/>
              </a:rPr>
              <a:t>Формирование кадрового резерва </a:t>
            </a:r>
            <a:r>
              <a:rPr lang="ru-RU" altLang="ru-RU" sz="1600" b="1" dirty="0">
                <a:latin typeface="Calibri" panose="020F0502020204030204" pitchFamily="34" charset="0"/>
                <a:cs typeface="Times New Roman" pitchFamily="18" charset="0"/>
              </a:rPr>
              <a:t>СамГТУ</a:t>
            </a:r>
          </a:p>
        </p:txBody>
      </p:sp>
      <p:sp>
        <p:nvSpPr>
          <p:cNvPr id="75" name="Text Box 38"/>
          <p:cNvSpPr txBox="1">
            <a:spLocks noChangeArrowheads="1"/>
          </p:cNvSpPr>
          <p:nvPr/>
        </p:nvSpPr>
        <p:spPr bwMode="auto">
          <a:xfrm>
            <a:off x="251520" y="1052736"/>
            <a:ext cx="235359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>
                <a:latin typeface="Calibri" pitchFamily="34" charset="0"/>
              </a:rPr>
              <a:t>Развитие </a:t>
            </a:r>
          </a:p>
          <a:p>
            <a:pPr eaLnBrk="1" hangingPunct="1"/>
            <a:r>
              <a:rPr lang="ru-RU" altLang="ru-RU" sz="1600" b="1" dirty="0" smtClean="0">
                <a:latin typeface="Calibri" pitchFamily="34" charset="0"/>
              </a:rPr>
              <a:t>интеллектуального </a:t>
            </a:r>
            <a:endParaRPr lang="en-US" altLang="ru-RU" sz="1600" b="1" dirty="0">
              <a:latin typeface="Calibri" pitchFamily="34" charset="0"/>
            </a:endParaRPr>
          </a:p>
          <a:p>
            <a:pPr eaLnBrk="1" hangingPunct="1"/>
            <a:r>
              <a:rPr lang="ru-RU" altLang="ru-RU" sz="1600" b="1" dirty="0">
                <a:latin typeface="Calibri" pitchFamily="34" charset="0"/>
              </a:rPr>
              <a:t>и инновационного </a:t>
            </a:r>
          </a:p>
          <a:p>
            <a:pPr eaLnBrk="1" hangingPunct="1"/>
            <a:r>
              <a:rPr lang="ru-RU" altLang="ru-RU" sz="1600" b="1" dirty="0">
                <a:latin typeface="Calibri" pitchFamily="34" charset="0"/>
              </a:rPr>
              <a:t>потенциала региона </a:t>
            </a:r>
          </a:p>
        </p:txBody>
      </p:sp>
      <p:sp>
        <p:nvSpPr>
          <p:cNvPr id="76" name="Text Box 41"/>
          <p:cNvSpPr txBox="1">
            <a:spLocks noChangeArrowheads="1"/>
          </p:cNvSpPr>
          <p:nvPr/>
        </p:nvSpPr>
        <p:spPr bwMode="auto">
          <a:xfrm>
            <a:off x="323528" y="5090898"/>
            <a:ext cx="23042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>
                <a:latin typeface="Calibri" pitchFamily="34" charset="0"/>
                <a:cs typeface="Times New Roman" pitchFamily="18" charset="0"/>
              </a:rPr>
              <a:t>Индивидуальные </a:t>
            </a:r>
            <a:r>
              <a:rPr lang="ru-RU" altLang="ru-RU" sz="1600" b="1" dirty="0" smtClean="0">
                <a:latin typeface="Calibri" pitchFamily="34" charset="0"/>
                <a:cs typeface="Times New Roman" pitchFamily="18" charset="0"/>
              </a:rPr>
              <a:t>образовательные траектории</a:t>
            </a:r>
            <a:endParaRPr lang="ru-RU" altLang="ru-RU" sz="1600" b="1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457200"/>
            <a:ext cx="4032448" cy="487363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</a:rPr>
              <a:t>СОЦИАЛЬНАЯ ИНТЕГРАЦИЯ</a:t>
            </a:r>
            <a:endParaRPr lang="en-US" altLang="ru-RU" sz="2400" dirty="0" smtClean="0">
              <a:latin typeface="Calibri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53635" y="1475492"/>
            <a:ext cx="2888085" cy="2169532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"/>
          <p:cNvSpPr>
            <a:spLocks noChangeArrowheads="1"/>
          </p:cNvSpPr>
          <p:nvPr/>
        </p:nvSpPr>
        <p:spPr bwMode="auto">
          <a:xfrm>
            <a:off x="251520" y="6381328"/>
            <a:ext cx="88673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 smtClean="0">
                <a:latin typeface="Calibri" panose="020F0502020204030204" pitchFamily="34" charset="0"/>
              </a:rPr>
              <a:t>Интеграция </a:t>
            </a:r>
            <a:r>
              <a:rPr lang="ru-RU" altLang="ru-RU" sz="1400" b="1" dirty="0">
                <a:latin typeface="Calibri" panose="020F0502020204030204" pitchFamily="34" charset="0"/>
              </a:rPr>
              <a:t>в социально-культурную, образовательную и промышленно-производственную среду региона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5812" y="1428736"/>
            <a:ext cx="28971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lvl="0" indent="-284400" fontAlgn="t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Авиационно-космический</a:t>
            </a:r>
          </a:p>
          <a:p>
            <a:pPr marL="284400" lvl="0" indent="-284400" fontAlgn="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Химия, нефтедобыча </a:t>
            </a:r>
            <a:r>
              <a:rPr lang="ru-RU" sz="1400" dirty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и </a:t>
            </a:r>
            <a:r>
              <a:rPr lang="ru-RU" sz="1400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нефтепереработка</a:t>
            </a:r>
            <a:endParaRPr lang="ru-RU" sz="1400" dirty="0">
              <a:solidFill>
                <a:srgbClr val="0E3558"/>
              </a:solidFill>
              <a:latin typeface="Calibri" panose="020F0502020204030204" pitchFamily="34" charset="0"/>
              <a:cs typeface="+mn-cs"/>
            </a:endParaRPr>
          </a:p>
          <a:p>
            <a:pPr marL="284400" lvl="0" indent="-284400" fontAlgn="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Промышленность </a:t>
            </a:r>
            <a:r>
              <a:rPr lang="ru-RU" sz="1400" dirty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строительных </a:t>
            </a:r>
            <a:r>
              <a:rPr lang="ru-RU" sz="1400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материалов и </a:t>
            </a:r>
            <a:r>
              <a:rPr lang="ru-RU" sz="1400" dirty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индустриального домостроения</a:t>
            </a:r>
          </a:p>
          <a:p>
            <a:pPr marL="284400" lvl="0" indent="-284400" fontAlgn="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IT-технологии</a:t>
            </a:r>
            <a:endParaRPr lang="ru-RU" sz="1400" dirty="0">
              <a:solidFill>
                <a:srgbClr val="0E3558"/>
              </a:solidFill>
              <a:latin typeface="Calibri" panose="020F0502020204030204" pitchFamily="34" charset="0"/>
              <a:cs typeface="+mn-cs"/>
            </a:endParaRPr>
          </a:p>
          <a:p>
            <a:pPr marL="284400" lvl="0" indent="-284400" fontAlgn="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Энергоэффективность </a:t>
            </a:r>
            <a:r>
              <a:rPr lang="ru-RU" sz="1400" dirty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и </a:t>
            </a:r>
            <a:r>
              <a:rPr lang="ru-RU" sz="1400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энергосбережение</a:t>
            </a:r>
            <a:endParaRPr lang="ru-RU" sz="1400" dirty="0">
              <a:solidFill>
                <a:srgbClr val="0E3558"/>
              </a:solidFill>
              <a:latin typeface="Calibri" panose="020F0502020204030204" pitchFamily="34" charset="0"/>
              <a:cs typeface="+mn-cs"/>
            </a:endParaRPr>
          </a:p>
        </p:txBody>
      </p:sp>
      <p:grpSp>
        <p:nvGrpSpPr>
          <p:cNvPr id="42" name="Group 3"/>
          <p:cNvGrpSpPr>
            <a:grpSpLocks/>
          </p:cNvGrpSpPr>
          <p:nvPr/>
        </p:nvGrpSpPr>
        <p:grpSpPr bwMode="auto">
          <a:xfrm>
            <a:off x="287552" y="1169480"/>
            <a:ext cx="252000" cy="216000"/>
            <a:chOff x="1110" y="2656"/>
            <a:chExt cx="1549" cy="1351"/>
          </a:xfrm>
        </p:grpSpPr>
        <p:sp>
          <p:nvSpPr>
            <p:cNvPr id="43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4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5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490567" y="1371832"/>
            <a:ext cx="2713281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16066" y="924712"/>
            <a:ext cx="2674134" cy="441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РАЗВИТИЕ РЕГИОНАЛЬНЫХ ПРОМЫШЛЕННЫХ КЛАСТЕРОВ</a:t>
            </a:r>
            <a:endParaRPr lang="ru-RU" sz="1400" b="1" dirty="0"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1571612"/>
            <a:ext cx="52565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indent="-2844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Совет при губернаторе Самарской области по вопросам стратегического развития Самарской области</a:t>
            </a:r>
          </a:p>
          <a:p>
            <a:pPr marL="284400" indent="-2844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НТС  </a:t>
            </a:r>
            <a:r>
              <a:rPr lang="ru-RU" sz="1400" dirty="0">
                <a:latin typeface="Calibri" panose="020F0502020204030204" pitchFamily="34" charset="0"/>
              </a:rPr>
              <a:t>по содействию развитию инноваций при Губернаторе Самарской области</a:t>
            </a:r>
          </a:p>
          <a:p>
            <a:pPr marL="284400" indent="-284400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Calibri" panose="020F0502020204030204" pitchFamily="34" charset="0"/>
              </a:rPr>
              <a:t>Союз работодателей Самарской области</a:t>
            </a:r>
          </a:p>
          <a:p>
            <a:pPr marL="284400" indent="-284400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Calibri" panose="020F0502020204030204" pitchFamily="34" charset="0"/>
              </a:rPr>
              <a:t>Ассоциация вузов Самарской </a:t>
            </a:r>
            <a:r>
              <a:rPr lang="ru-RU" sz="1400" dirty="0" smtClean="0">
                <a:latin typeface="Calibri" panose="020F0502020204030204" pitchFamily="34" charset="0"/>
              </a:rPr>
              <a:t>области</a:t>
            </a:r>
          </a:p>
          <a:p>
            <a:pPr marL="284400" indent="-2844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Ассоциация Лига содействия оборонным предприятиям</a:t>
            </a:r>
          </a:p>
          <a:p>
            <a:pPr marL="284400" indent="-2844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Самарский научный центр РАН</a:t>
            </a:r>
          </a:p>
          <a:p>
            <a:pPr marL="284400" indent="-2844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Союз машиностроителей</a:t>
            </a:r>
            <a:endParaRPr lang="ru-RU" sz="1400" dirty="0">
              <a:latin typeface="Calibri" panose="020F0502020204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634668" y="1124744"/>
            <a:ext cx="5009298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ФОРМИРОВАНИЕ НАУЧНО-ТЕХНИЧЕСКОЙ ПОЛИТИКИ</a:t>
            </a:r>
            <a:endParaRPr lang="ru-RU" sz="1400" b="1" dirty="0">
              <a:latin typeface="Calibri" panose="020F0502020204030204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419872" y="1468792"/>
            <a:ext cx="5400600" cy="2241540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1174" y="4276834"/>
            <a:ext cx="277030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Историко-культурная </a:t>
            </a:r>
            <a:r>
              <a:rPr lang="ru-RU" sz="1400" dirty="0">
                <a:latin typeface="Calibri" panose="020F0502020204030204" pitchFamily="34" charset="0"/>
              </a:rPr>
              <a:t>программа «Моя родина – Самарский край»</a:t>
            </a:r>
          </a:p>
          <a:p>
            <a:pPr marL="171450" indent="-171450" fontAlgn="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Профессионально </a:t>
            </a:r>
            <a:r>
              <a:rPr lang="ru-RU" sz="1400" dirty="0">
                <a:latin typeface="Calibri" panose="020F0502020204030204" pitchFamily="34" charset="0"/>
              </a:rPr>
              <a:t>ориентированная программа «Поволжье – территория для жизни и карьеры»</a:t>
            </a:r>
          </a:p>
        </p:txBody>
      </p:sp>
      <p:sp>
        <p:nvSpPr>
          <p:cNvPr id="63" name="Line 11"/>
          <p:cNvSpPr>
            <a:spLocks noChangeShapeType="1"/>
          </p:cNvSpPr>
          <p:nvPr/>
        </p:nvSpPr>
        <p:spPr bwMode="auto">
          <a:xfrm>
            <a:off x="504727" y="4178954"/>
            <a:ext cx="2437796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66259" y="3891842"/>
            <a:ext cx="2472776" cy="268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СОЦИАЛЬНЫЕ ПРОГРАММЫ</a:t>
            </a:r>
            <a:endParaRPr lang="ru-RU" sz="1400" b="1" dirty="0"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4635713"/>
            <a:ext cx="29784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Отряд </a:t>
            </a:r>
            <a:r>
              <a:rPr lang="ru-RU" sz="1400" b="1" dirty="0">
                <a:latin typeface="Calibri" panose="020F0502020204030204" pitchFamily="34" charset="0"/>
              </a:rPr>
              <a:t>«Вектор»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Calibri" panose="020F0502020204030204" pitchFamily="34" charset="0"/>
              </a:rPr>
              <a:t>Строительные отряды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Calibri" panose="020F0502020204030204" pitchFamily="34" charset="0"/>
              </a:rPr>
              <a:t>Клуб волонтеров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Calibri" panose="020F0502020204030204" pitchFamily="34" charset="0"/>
              </a:rPr>
              <a:t>Патриотический клуб </a:t>
            </a:r>
            <a:r>
              <a:rPr lang="ru-RU" sz="1400" b="1" dirty="0">
                <a:latin typeface="Calibri" panose="020F0502020204030204" pitchFamily="34" charset="0"/>
              </a:rPr>
              <a:t>«Тайфун»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Духовно-просветительский </a:t>
            </a:r>
            <a:r>
              <a:rPr lang="ru-RU" sz="1400" dirty="0">
                <a:latin typeface="Calibri" panose="020F0502020204030204" pitchFamily="34" charset="0"/>
              </a:rPr>
              <a:t>центр</a:t>
            </a:r>
          </a:p>
        </p:txBody>
      </p:sp>
      <p:grpSp>
        <p:nvGrpSpPr>
          <p:cNvPr id="66" name="Group 7"/>
          <p:cNvGrpSpPr>
            <a:grpSpLocks/>
          </p:cNvGrpSpPr>
          <p:nvPr/>
        </p:nvGrpSpPr>
        <p:grpSpPr bwMode="auto">
          <a:xfrm>
            <a:off x="303547" y="3978773"/>
            <a:ext cx="252000" cy="216000"/>
            <a:chOff x="3174" y="2656"/>
            <a:chExt cx="1549" cy="1351"/>
          </a:xfrm>
        </p:grpSpPr>
        <p:sp>
          <p:nvSpPr>
            <p:cNvPr id="67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68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69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70" name="Скругленный прямоугольник 69"/>
          <p:cNvSpPr/>
          <p:nvPr/>
        </p:nvSpPr>
        <p:spPr>
          <a:xfrm>
            <a:off x="216695" y="4276834"/>
            <a:ext cx="2880320" cy="1600438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57055" y="4072077"/>
            <a:ext cx="2699121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latin typeface="Calibri" panose="020F0502020204030204" pitchFamily="34" charset="0"/>
              </a:rPr>
              <a:t>ГРАЖДАНСКО-</a:t>
            </a:r>
          </a:p>
          <a:p>
            <a:pPr>
              <a:lnSpc>
                <a:spcPct val="80000"/>
              </a:lnSpc>
            </a:pPr>
            <a:r>
              <a:rPr lang="ru-RU" sz="1400" b="1" dirty="0" smtClean="0">
                <a:latin typeface="Calibri" panose="020F0502020204030204" pitchFamily="34" charset="0"/>
              </a:rPr>
              <a:t>ПАТРИОТИЧЕСКОЕ ВОСПИТАНИЕ</a:t>
            </a:r>
            <a:endParaRPr lang="ru-RU" sz="1400" b="1" dirty="0">
              <a:latin typeface="Calibri" panose="020F0502020204030204" pitchFamily="34" charset="0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3203848" y="4635729"/>
            <a:ext cx="2847505" cy="1200329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6192180" y="4167208"/>
            <a:ext cx="27723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Баскетбольный </a:t>
            </a:r>
            <a:r>
              <a:rPr lang="ru-RU" sz="1400" dirty="0">
                <a:latin typeface="Calibri" panose="020F0502020204030204" pitchFamily="34" charset="0"/>
              </a:rPr>
              <a:t>клуб «Политехник»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Calibri" panose="020F0502020204030204" pitchFamily="34" charset="0"/>
              </a:rPr>
              <a:t>Боксерский клуб им. </a:t>
            </a:r>
            <a:r>
              <a:rPr lang="ru-RU" sz="1400" dirty="0" smtClean="0">
                <a:latin typeface="Calibri" panose="020F0502020204030204" pitchFamily="34" charset="0"/>
              </a:rPr>
              <a:t>О. Саитова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Спортивные секции по 24 видам спорта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Лига </a:t>
            </a:r>
            <a:r>
              <a:rPr lang="ru-RU" sz="1400" dirty="0">
                <a:latin typeface="Calibri" panose="020F0502020204030204" pitchFamily="34" charset="0"/>
              </a:rPr>
              <a:t>КВН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Творческие студии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err="1" smtClean="0">
                <a:latin typeface="Calibri" panose="020F0502020204030204" pitchFamily="34" charset="0"/>
              </a:rPr>
              <a:t>Политех</a:t>
            </a:r>
            <a:r>
              <a:rPr lang="en-US" sz="1400" dirty="0" smtClean="0">
                <a:latin typeface="Calibri" panose="020F0502020204030204" pitchFamily="34" charset="0"/>
              </a:rPr>
              <a:t>TV</a:t>
            </a:r>
            <a:endParaRPr lang="ru-RU" sz="140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Calibri" panose="020F0502020204030204" pitchFamily="34" charset="0"/>
              </a:rPr>
              <a:t>Журнал «Технополис Поволжья»</a:t>
            </a:r>
          </a:p>
        </p:txBody>
      </p:sp>
      <p:sp>
        <p:nvSpPr>
          <p:cNvPr id="78" name="Line 11"/>
          <p:cNvSpPr>
            <a:spLocks noChangeShapeType="1"/>
          </p:cNvSpPr>
          <p:nvPr/>
        </p:nvSpPr>
        <p:spPr bwMode="auto">
          <a:xfrm flipV="1">
            <a:off x="3621052" y="1396932"/>
            <a:ext cx="5040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6364296" y="3789040"/>
            <a:ext cx="2472776" cy="268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СПОРТ  И ТВОРЧЕСТВО</a:t>
            </a:r>
            <a:endParaRPr lang="ru-RU" sz="1400" b="1" dirty="0">
              <a:latin typeface="Calibri" panose="020F0502020204030204" pitchFamily="34" charset="0"/>
            </a:endParaRPr>
          </a:p>
        </p:txBody>
      </p:sp>
      <p:grpSp>
        <p:nvGrpSpPr>
          <p:cNvPr id="80" name="Group 7"/>
          <p:cNvGrpSpPr>
            <a:grpSpLocks/>
          </p:cNvGrpSpPr>
          <p:nvPr/>
        </p:nvGrpSpPr>
        <p:grpSpPr bwMode="auto">
          <a:xfrm>
            <a:off x="3419872" y="1196752"/>
            <a:ext cx="252000" cy="216000"/>
            <a:chOff x="3174" y="2656"/>
            <a:chExt cx="1549" cy="1351"/>
          </a:xfrm>
        </p:grpSpPr>
        <p:sp>
          <p:nvSpPr>
            <p:cNvPr id="81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82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83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84" name="Скругленный прямоугольник 83"/>
          <p:cNvSpPr/>
          <p:nvPr/>
        </p:nvSpPr>
        <p:spPr>
          <a:xfrm>
            <a:off x="6156176" y="4167208"/>
            <a:ext cx="2808312" cy="1998096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grpSp>
        <p:nvGrpSpPr>
          <p:cNvPr id="47" name="Group 3"/>
          <p:cNvGrpSpPr>
            <a:grpSpLocks/>
          </p:cNvGrpSpPr>
          <p:nvPr/>
        </p:nvGrpSpPr>
        <p:grpSpPr bwMode="auto">
          <a:xfrm>
            <a:off x="3205055" y="4323890"/>
            <a:ext cx="252000" cy="216000"/>
            <a:chOff x="1110" y="2656"/>
            <a:chExt cx="1549" cy="1351"/>
          </a:xfrm>
        </p:grpSpPr>
        <p:sp>
          <p:nvSpPr>
            <p:cNvPr id="48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9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0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58" name="Line 11"/>
          <p:cNvSpPr>
            <a:spLocks noChangeShapeType="1"/>
          </p:cNvSpPr>
          <p:nvPr/>
        </p:nvSpPr>
        <p:spPr bwMode="auto">
          <a:xfrm>
            <a:off x="3408070" y="4526242"/>
            <a:ext cx="2664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" name="Line 11"/>
          <p:cNvSpPr>
            <a:spLocks noChangeShapeType="1"/>
          </p:cNvSpPr>
          <p:nvPr/>
        </p:nvSpPr>
        <p:spPr bwMode="auto">
          <a:xfrm flipV="1">
            <a:off x="6300192" y="4077072"/>
            <a:ext cx="2556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1" name="Group 7"/>
          <p:cNvGrpSpPr>
            <a:grpSpLocks/>
          </p:cNvGrpSpPr>
          <p:nvPr/>
        </p:nvGrpSpPr>
        <p:grpSpPr bwMode="auto">
          <a:xfrm>
            <a:off x="6099012" y="3876892"/>
            <a:ext cx="252000" cy="216000"/>
            <a:chOff x="3174" y="2656"/>
            <a:chExt cx="1549" cy="1351"/>
          </a:xfrm>
        </p:grpSpPr>
        <p:sp>
          <p:nvSpPr>
            <p:cNvPr id="72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3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5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Line 11"/>
          <p:cNvSpPr>
            <a:spLocks noChangeShapeType="1"/>
          </p:cNvSpPr>
          <p:nvPr/>
        </p:nvSpPr>
        <p:spPr bwMode="auto">
          <a:xfrm flipH="1">
            <a:off x="5801388" y="5999070"/>
            <a:ext cx="2844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Line 11"/>
          <p:cNvSpPr>
            <a:spLocks noChangeShapeType="1"/>
          </p:cNvSpPr>
          <p:nvPr/>
        </p:nvSpPr>
        <p:spPr bwMode="auto">
          <a:xfrm flipH="1">
            <a:off x="6393982" y="2996952"/>
            <a:ext cx="234023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45047" y="404664"/>
            <a:ext cx="2798961" cy="487363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anose="020F0502020204030204" pitchFamily="34" charset="0"/>
              </a:rPr>
              <a:t>ИНФРАСТРУКТУРА</a:t>
            </a:r>
            <a:endParaRPr lang="en-US" altLang="ru-RU" sz="2400" b="1" dirty="0" smtClean="0">
              <a:latin typeface="Calibri" panose="020F0502020204030204" pitchFamily="34" charset="0"/>
            </a:endParaRPr>
          </a:p>
        </p:txBody>
      </p:sp>
      <p:grpSp>
        <p:nvGrpSpPr>
          <p:cNvPr id="26" name="Group 3"/>
          <p:cNvGrpSpPr>
            <a:grpSpLocks/>
          </p:cNvGrpSpPr>
          <p:nvPr/>
        </p:nvGrpSpPr>
        <p:grpSpPr bwMode="auto">
          <a:xfrm>
            <a:off x="71528" y="2705176"/>
            <a:ext cx="252000" cy="216000"/>
            <a:chOff x="1110" y="2656"/>
            <a:chExt cx="1549" cy="1351"/>
          </a:xfrm>
        </p:grpSpPr>
        <p:sp>
          <p:nvSpPr>
            <p:cNvPr id="27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8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9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251520" y="2918871"/>
            <a:ext cx="2393994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98208" y="2060848"/>
            <a:ext cx="206558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ПРОГРАММА МОДЕРНИЗАЦИИ СТУДЕНЧЕСКОГО КАМПУСА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23528" y="3357562"/>
            <a:ext cx="20655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МАТЕРИАЛЬНО-ТЕХНИЧЕСКОЕ ОБЕСПЕЧЕНИЕ ОБРАЗОВАТЕЛЬНОГО ПРОЦЕССА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grpSp>
        <p:nvGrpSpPr>
          <p:cNvPr id="41" name="Group 7"/>
          <p:cNvGrpSpPr>
            <a:grpSpLocks/>
          </p:cNvGrpSpPr>
          <p:nvPr/>
        </p:nvGrpSpPr>
        <p:grpSpPr bwMode="auto">
          <a:xfrm>
            <a:off x="66329" y="4183070"/>
            <a:ext cx="252000" cy="216000"/>
            <a:chOff x="3174" y="2656"/>
            <a:chExt cx="1549" cy="1351"/>
          </a:xfrm>
        </p:grpSpPr>
        <p:sp>
          <p:nvSpPr>
            <p:cNvPr id="42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3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4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323528" y="5013176"/>
            <a:ext cx="2376264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РЕСУРСНОЕ ОБЕСПЕЧЕНИЕ НАУЧНО-ИССЛЕДОВАТЕЛЬСКОЙ ДЕЯТЕЛЬНОСТИ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grpSp>
        <p:nvGrpSpPr>
          <p:cNvPr id="51" name="Group 3"/>
          <p:cNvGrpSpPr>
            <a:grpSpLocks/>
          </p:cNvGrpSpPr>
          <p:nvPr/>
        </p:nvGrpSpPr>
        <p:grpSpPr bwMode="auto">
          <a:xfrm>
            <a:off x="66329" y="5644722"/>
            <a:ext cx="252000" cy="216000"/>
            <a:chOff x="1110" y="2656"/>
            <a:chExt cx="1549" cy="1351"/>
          </a:xfrm>
        </p:grpSpPr>
        <p:sp>
          <p:nvSpPr>
            <p:cNvPr id="52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3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4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55" name="Line 11"/>
          <p:cNvSpPr>
            <a:spLocks noChangeShapeType="1"/>
          </p:cNvSpPr>
          <p:nvPr/>
        </p:nvSpPr>
        <p:spPr bwMode="auto">
          <a:xfrm>
            <a:off x="240144" y="4394897"/>
            <a:ext cx="2393994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" name="Line 11"/>
          <p:cNvSpPr>
            <a:spLocks noChangeShapeType="1"/>
          </p:cNvSpPr>
          <p:nvPr/>
        </p:nvSpPr>
        <p:spPr bwMode="auto">
          <a:xfrm>
            <a:off x="226496" y="5866121"/>
            <a:ext cx="2419018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423420" y="2350071"/>
            <a:ext cx="223878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ПРИВЛЕКАТЕЛЬНОСТЬ УНИВЕРСИТЕТА</a:t>
            </a:r>
          </a:p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И РЕГИОНА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grpSp>
        <p:nvGrpSpPr>
          <p:cNvPr id="63" name="Group 3"/>
          <p:cNvGrpSpPr>
            <a:grpSpLocks/>
          </p:cNvGrpSpPr>
          <p:nvPr/>
        </p:nvGrpSpPr>
        <p:grpSpPr bwMode="auto">
          <a:xfrm>
            <a:off x="8569074" y="5805288"/>
            <a:ext cx="252000" cy="216000"/>
            <a:chOff x="1110" y="2656"/>
            <a:chExt cx="1549" cy="1351"/>
          </a:xfrm>
        </p:grpSpPr>
        <p:sp>
          <p:nvSpPr>
            <p:cNvPr id="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66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6582288" y="5157192"/>
            <a:ext cx="2238786" cy="885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РЕСУРСНАЯ БАЗА </a:t>
            </a:r>
          </a:p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ДЛЯ РОССИЙСКИХ </a:t>
            </a:r>
          </a:p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И МЕЖДУНАРОДНЫХ МЕРОПРИЯТИЙ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501966" y="3802757"/>
            <a:ext cx="248376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ОБЕСПЕЧЕНИЕ ВЫСОКОГО КАЧЕСТВА ВЫСШЕГО ОБРАЗОВАНИЯ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sp>
        <p:nvSpPr>
          <p:cNvPr id="74" name="Line 11"/>
          <p:cNvSpPr>
            <a:spLocks noChangeShapeType="1"/>
          </p:cNvSpPr>
          <p:nvPr/>
        </p:nvSpPr>
        <p:spPr bwMode="auto">
          <a:xfrm flipH="1">
            <a:off x="6357950" y="4495472"/>
            <a:ext cx="2454626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5" name="Group 3"/>
          <p:cNvGrpSpPr>
            <a:grpSpLocks/>
          </p:cNvGrpSpPr>
          <p:nvPr/>
        </p:nvGrpSpPr>
        <p:grpSpPr bwMode="auto">
          <a:xfrm>
            <a:off x="8554222" y="2780928"/>
            <a:ext cx="252000" cy="216000"/>
            <a:chOff x="1110" y="2656"/>
            <a:chExt cx="1549" cy="1351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8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49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grpSp>
        <p:nvGrpSpPr>
          <p:cNvPr id="70" name="Group 7"/>
          <p:cNvGrpSpPr>
            <a:grpSpLocks/>
          </p:cNvGrpSpPr>
          <p:nvPr/>
        </p:nvGrpSpPr>
        <p:grpSpPr bwMode="auto">
          <a:xfrm>
            <a:off x="8603846" y="4277699"/>
            <a:ext cx="252000" cy="216000"/>
            <a:chOff x="3174" y="2656"/>
            <a:chExt cx="1549" cy="1351"/>
          </a:xfrm>
        </p:grpSpPr>
        <p:sp>
          <p:nvSpPr>
            <p:cNvPr id="71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2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73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11267" name="AutoShape 3"/>
          <p:cNvSpPr>
            <a:spLocks noChangeArrowheads="1"/>
          </p:cNvSpPr>
          <p:nvPr/>
        </p:nvSpPr>
        <p:spPr bwMode="gray">
          <a:xfrm>
            <a:off x="2714612" y="866546"/>
            <a:ext cx="3857652" cy="5679294"/>
          </a:xfrm>
          <a:prstGeom prst="rightArrow">
            <a:avLst>
              <a:gd name="adj1" fmla="val 79306"/>
              <a:gd name="adj2" fmla="val 27241"/>
            </a:avLst>
          </a:prstGeom>
          <a:gradFill rotWithShape="1">
            <a:gsLst>
              <a:gs pos="0">
                <a:srgbClr val="FFFFFF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3" name="Прямоугольник 10"/>
          <p:cNvSpPr>
            <a:spLocks noChangeArrowheads="1"/>
          </p:cNvSpPr>
          <p:nvPr/>
        </p:nvSpPr>
        <p:spPr bwMode="auto">
          <a:xfrm>
            <a:off x="2699792" y="1412776"/>
            <a:ext cx="3816424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haroni" pitchFamily="2" charset="-79"/>
              </a:rPr>
              <a:t>20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haroni" pitchFamily="2" charset="-79"/>
              </a:rPr>
              <a:t>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haroni" pitchFamily="2" charset="-79"/>
              </a:rPr>
              <a:t>квартир для приглашенных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haroni" pitchFamily="2" charset="-79"/>
              </a:rPr>
              <a:t>специалистов</a:t>
            </a:r>
          </a:p>
          <a:p>
            <a:pPr eaLnBrk="1" hangingPunct="1"/>
            <a:r>
              <a:rPr lang="en-US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3</a:t>
            </a: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hi-tech multimedia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центра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100% </a:t>
            </a: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благоустроенных территорий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10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терминалов ресурсного обеспечения</a:t>
            </a:r>
          </a:p>
          <a:p>
            <a:pPr eaLnBrk="1" hangingPunct="1"/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Программа развития имущественного комплекса</a:t>
            </a:r>
          </a:p>
          <a:p>
            <a:pPr eaLnBrk="1" hangingPunct="1"/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Программы энергоресурсосбережения</a:t>
            </a:r>
          </a:p>
          <a:p>
            <a:pPr eaLnBrk="1" hangingPunct="1"/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и обеспечения безопасности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1284" name="Прямоугольник 23"/>
          <p:cNvSpPr>
            <a:spLocks noChangeArrowheads="1"/>
          </p:cNvSpPr>
          <p:nvPr/>
        </p:nvSpPr>
        <p:spPr bwMode="auto">
          <a:xfrm>
            <a:off x="2699792" y="3196133"/>
            <a:ext cx="388843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Инклюзивное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образование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научно-производственных и образовательных центров</a:t>
            </a:r>
          </a:p>
          <a:p>
            <a:pPr eaLnBrk="1" hangingPunct="1"/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Ресурсное обеспечение </a:t>
            </a:r>
            <a:r>
              <a:rPr lang="en-US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PhD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&amp; Post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Doc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программ</a:t>
            </a:r>
          </a:p>
          <a:p>
            <a:pPr eaLnBrk="1" hangingPunct="1"/>
            <a:r>
              <a:rPr lang="en-US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IT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-сервис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100 % 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доступ к </a:t>
            </a:r>
            <a:r>
              <a:rPr lang="en-US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WI-FI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</a:p>
          <a:p>
            <a:pPr eaLnBrk="1" hangingPunct="1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15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информационных БД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278" name="Прямоугольник 17"/>
          <p:cNvSpPr>
            <a:spLocks noChangeArrowheads="1"/>
          </p:cNvSpPr>
          <p:nvPr/>
        </p:nvSpPr>
        <p:spPr bwMode="auto">
          <a:xfrm>
            <a:off x="2709894" y="4721376"/>
            <a:ext cx="321942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Свыше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1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млрд.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руб. балансовая стоимость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оборудования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100</a:t>
            </a:r>
            <a:r>
              <a:rPr lang="ru-RU" altLang="ru-RU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млн. руб. в год на закупку оборудования</a:t>
            </a:r>
          </a:p>
          <a:p>
            <a:pPr eaLnBrk="1" hangingPunct="1"/>
            <a:r>
              <a:rPr lang="en-US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10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0%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МИП, приносящих доход</a:t>
            </a:r>
          </a:p>
          <a:p>
            <a:pPr eaLnBrk="1" hangingPunct="1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1</a:t>
            </a:r>
            <a:r>
              <a:rPr lang="en-US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5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млн. руб. – развитие инноваций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9" name="Line 11"/>
          <p:cNvSpPr>
            <a:spLocks noChangeShapeType="1"/>
          </p:cNvSpPr>
          <p:nvPr/>
        </p:nvSpPr>
        <p:spPr bwMode="auto">
          <a:xfrm rot="5400000">
            <a:off x="447174" y="3661892"/>
            <a:ext cx="439200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 type="oval"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287430" y="2167954"/>
            <a:ext cx="2016224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5900864" y="1356816"/>
            <a:ext cx="2343544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4" name="Нашивка 43"/>
          <p:cNvSpPr/>
          <p:nvPr/>
        </p:nvSpPr>
        <p:spPr>
          <a:xfrm>
            <a:off x="5508104" y="1609752"/>
            <a:ext cx="3528392" cy="4483544"/>
          </a:xfrm>
          <a:prstGeom prst="chevron">
            <a:avLst>
              <a:gd name="adj" fmla="val 19767"/>
            </a:avLst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Нашивка 42"/>
          <p:cNvSpPr/>
          <p:nvPr/>
        </p:nvSpPr>
        <p:spPr>
          <a:xfrm>
            <a:off x="2332174" y="1764802"/>
            <a:ext cx="3679986" cy="4184478"/>
          </a:xfrm>
          <a:prstGeom prst="chevron">
            <a:avLst>
              <a:gd name="adj" fmla="val 19381"/>
            </a:avLst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71406" y="2420888"/>
            <a:ext cx="2805141" cy="3076396"/>
          </a:xfrm>
          <a:prstGeom prst="chevron">
            <a:avLst>
              <a:gd name="adj" fmla="val 19767"/>
            </a:avLst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3744416" cy="487363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</a:rPr>
              <a:t>УПРАВЛЕНИЕ И КАЧЕСТВО</a:t>
            </a:r>
            <a:endParaRPr lang="en-US" altLang="ru-RU" sz="2400" b="1" dirty="0" smtClean="0">
              <a:latin typeface="Calibri" pitchFamily="34" charset="0"/>
            </a:endParaRPr>
          </a:p>
        </p:txBody>
      </p:sp>
      <p:sp>
        <p:nvSpPr>
          <p:cNvPr id="12299" name="Прямоугольник 12"/>
          <p:cNvSpPr>
            <a:spLocks noChangeArrowheads="1"/>
          </p:cNvSpPr>
          <p:nvPr/>
        </p:nvSpPr>
        <p:spPr bwMode="auto">
          <a:xfrm>
            <a:off x="142908" y="6286520"/>
            <a:ext cx="90010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>
                <a:latin typeface="Calibri" pitchFamily="34" charset="0"/>
              </a:rPr>
              <a:t>Стратегия управления  - максимальное достижение результатов и развитие интеллектуального и человеческого капитала университета с учётом потребностей научно-педагогических работников и  обучающихся</a:t>
            </a:r>
          </a:p>
        </p:txBody>
      </p: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5724128" y="1154464"/>
            <a:ext cx="252000" cy="216000"/>
            <a:chOff x="1110" y="2656"/>
            <a:chExt cx="1549" cy="1351"/>
          </a:xfrm>
        </p:grpSpPr>
        <p:sp>
          <p:nvSpPr>
            <p:cNvPr id="13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14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5947730" y="1067988"/>
            <a:ext cx="2440694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АКТИВНОЕ УПРАВЛЕНИЕ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43808" y="1282302"/>
            <a:ext cx="2448272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МЕНЕДЖМЕНТ КАЧЕСТВА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grpSp>
        <p:nvGrpSpPr>
          <p:cNvPr id="24" name="Group 3"/>
          <p:cNvGrpSpPr>
            <a:grpSpLocks/>
          </p:cNvGrpSpPr>
          <p:nvPr/>
        </p:nvGrpSpPr>
        <p:grpSpPr bwMode="auto">
          <a:xfrm>
            <a:off x="143414" y="1965602"/>
            <a:ext cx="252000" cy="216000"/>
            <a:chOff x="1110" y="2656"/>
            <a:chExt cx="1549" cy="1351"/>
          </a:xfrm>
        </p:grpSpPr>
        <p:sp>
          <p:nvSpPr>
            <p:cNvPr id="25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6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7" name="AutoShape 6"/>
            <p:cNvSpPr>
              <a:spLocks noChangeArrowheads="1"/>
            </p:cNvSpPr>
            <p:nvPr/>
          </p:nvSpPr>
          <p:spPr bwMode="gray">
            <a:xfrm>
              <a:off x="1199" y="2733"/>
              <a:ext cx="1350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367016" y="1925244"/>
            <a:ext cx="2080654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E3558"/>
                </a:solidFill>
                <a:latin typeface="Calibri" panose="020F0502020204030204" pitchFamily="34" charset="0"/>
                <a:cs typeface="+mn-cs"/>
              </a:rPr>
              <a:t>РЕСТРУКТУРИЗАЦИЯ</a:t>
            </a:r>
            <a:endParaRPr lang="ru-RU" sz="1600" b="1" dirty="0"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55036" y="3209038"/>
            <a:ext cx="27032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indent="-284400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Информационно-аналитическая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платформа обеспечения процессов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управления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3718" y="3133082"/>
            <a:ext cx="2069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8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  <a:p>
            <a:pPr marL="285750" lvl="0" indent="-28575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Корректировка штатного </a:t>
            </a:r>
            <a:r>
              <a:rPr 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расписания</a:t>
            </a:r>
          </a:p>
          <a:p>
            <a:pPr marL="285750" lvl="0" indent="-28575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8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  <a:p>
            <a:pPr marL="285750" lvl="0" indent="-28575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Отказ  от непрофильных </a:t>
            </a:r>
            <a:r>
              <a:rPr 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процессов</a:t>
            </a:r>
          </a:p>
          <a:p>
            <a:pPr marL="285750" lvl="0" indent="-28575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8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4240" y="3000372"/>
            <a:ext cx="264076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lvl="0" indent="-284400">
              <a:spcAft>
                <a:spcPts val="0"/>
              </a:spcAft>
              <a:buSzPct val="125000"/>
            </a:pPr>
            <a:endParaRPr lang="ru-RU" altLang="ru-RU" sz="10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  <a:p>
            <a:pPr marL="284400" lvl="0" indent="-284400">
              <a:spcAft>
                <a:spcPts val="0"/>
              </a:spcAft>
              <a:buSzPct val="125000"/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Механизмы </a:t>
            </a:r>
            <a:r>
              <a:rPr lang="ru-RU" altLang="ru-RU" sz="1600" dirty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многокритериальной оценки  </a:t>
            </a:r>
            <a:r>
              <a:rPr lang="ru-RU" alt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результативности</a:t>
            </a:r>
          </a:p>
          <a:p>
            <a:pPr marL="284400" lvl="0" indent="-284400">
              <a:spcAft>
                <a:spcPts val="0"/>
              </a:spcAft>
              <a:buSzPct val="125000"/>
              <a:buFont typeface="Wingdings" panose="05000000000000000000" pitchFamily="2" charset="2"/>
              <a:buChar char="ü"/>
            </a:pPr>
            <a:endParaRPr lang="ru-RU" altLang="ru-RU" sz="10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  <a:p>
            <a:pPr marL="284400" lvl="0" indent="-284400">
              <a:spcAft>
                <a:spcPts val="0"/>
              </a:spcAft>
              <a:buSzPct val="125000"/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Эффективный </a:t>
            </a:r>
            <a:r>
              <a:rPr lang="ru-RU" altLang="ru-RU" sz="1600" dirty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контракт с НПР и </a:t>
            </a:r>
            <a:r>
              <a:rPr lang="ru-RU" alt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АУП</a:t>
            </a:r>
            <a:endParaRPr lang="ru-RU" altLang="ru-RU" sz="16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34" name="Line 11"/>
          <p:cNvSpPr>
            <a:spLocks noChangeShapeType="1"/>
          </p:cNvSpPr>
          <p:nvPr/>
        </p:nvSpPr>
        <p:spPr bwMode="auto">
          <a:xfrm>
            <a:off x="2771800" y="1543144"/>
            <a:ext cx="2520280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5" name="Group 7"/>
          <p:cNvGrpSpPr>
            <a:grpSpLocks/>
          </p:cNvGrpSpPr>
          <p:nvPr/>
        </p:nvGrpSpPr>
        <p:grpSpPr bwMode="auto">
          <a:xfrm>
            <a:off x="2627782" y="1327120"/>
            <a:ext cx="252000" cy="229672"/>
            <a:chOff x="3174" y="2656"/>
            <a:chExt cx="1549" cy="1351"/>
          </a:xfrm>
        </p:grpSpPr>
        <p:sp>
          <p:nvSpPr>
            <p:cNvPr id="36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37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38" name="AutoShape 10"/>
            <p:cNvSpPr>
              <a:spLocks noChangeArrowheads="1"/>
            </p:cNvSpPr>
            <p:nvPr/>
          </p:nvSpPr>
          <p:spPr bwMode="gray">
            <a:xfrm>
              <a:off x="3263" y="2733"/>
              <a:ext cx="1351" cy="1172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Calibri" pitchFamily="34" charset="0"/>
                <a:cs typeface="+mn-cs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214282" y="4572008"/>
            <a:ext cx="2069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fontAlgn="auto">
              <a:spcAft>
                <a:spcPts val="0"/>
              </a:spcAft>
              <a:buSzPct val="127000"/>
              <a:defRPr/>
            </a:pPr>
            <a:endParaRPr lang="ru-RU" sz="1600" dirty="0" smtClean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  <a:p>
            <a:pPr marL="285750" lvl="0" indent="-285750" fontAlgn="auto">
              <a:spcAft>
                <a:spcPts val="0"/>
              </a:spcAft>
              <a:defRPr/>
            </a:pPr>
            <a:endParaRPr lang="ru-RU" sz="8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  <a:p>
            <a:pPr marL="285750" lvl="0" indent="-28575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Аутсорсинг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85720" y="2649676"/>
            <a:ext cx="2069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fontAlgn="auto">
              <a:spcAft>
                <a:spcPts val="0"/>
              </a:spcAft>
              <a:buSzPct val="127000"/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Оптимизация структуры</a:t>
            </a:r>
          </a:p>
          <a:p>
            <a:pPr marL="285750" lvl="0" indent="-285750" fontAlgn="auto">
              <a:spcAft>
                <a:spcPts val="0"/>
              </a:spcAft>
              <a:defRPr/>
            </a:pPr>
            <a:endParaRPr lang="ru-RU" sz="8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663242" y="4888102"/>
            <a:ext cx="2640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lvl="0" indent="-284400">
              <a:spcAft>
                <a:spcPts val="0"/>
              </a:spcAft>
              <a:buSzPct val="125000"/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Система </a:t>
            </a:r>
            <a:r>
              <a:rPr lang="ru-RU" altLang="ru-RU" sz="1600" dirty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экспертизы образовательных программ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631460" y="1816748"/>
            <a:ext cx="28692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lvl="0" indent="-284400">
              <a:spcAft>
                <a:spcPts val="0"/>
              </a:spcAft>
              <a:buSzPct val="125000"/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Распространение проектного управления </a:t>
            </a:r>
            <a:r>
              <a:rPr lang="ru-RU" altLang="ru-RU" sz="1600" dirty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на все основные и обеспечивающие </a:t>
            </a:r>
            <a:r>
              <a:rPr lang="ru-RU" altLang="ru-RU" sz="1600" dirty="0" smtClean="0">
                <a:solidFill>
                  <a:srgbClr val="006699">
                    <a:lumMod val="50000"/>
                  </a:srgbClr>
                </a:solidFill>
                <a:latin typeface="Calibri" pitchFamily="34" charset="0"/>
              </a:rPr>
              <a:t>бизнес-процессы</a:t>
            </a:r>
            <a:endParaRPr lang="ru-RU" altLang="ru-RU" sz="1600" dirty="0">
              <a:solidFill>
                <a:srgbClr val="006699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929322" y="1928802"/>
            <a:ext cx="2357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indent="-284400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Кадровая политика</a:t>
            </a:r>
          </a:p>
          <a:p>
            <a:pPr marL="284400" indent="-284400">
              <a:spcBef>
                <a:spcPts val="0"/>
              </a:spcBef>
              <a:spcAft>
                <a:spcPts val="0"/>
              </a:spcAft>
              <a:buSzPct val="125000"/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    и система управления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835084" y="4780674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indent="-284400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Финансовое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управление: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развитие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механизмов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оперативного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учета и бюджетирования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/>
          <p:cNvSpPr/>
          <p:nvPr/>
        </p:nvSpPr>
        <p:spPr>
          <a:xfrm flipH="1">
            <a:off x="797388" y="1678006"/>
            <a:ext cx="1000132" cy="785819"/>
          </a:xfrm>
          <a:prstGeom prst="rect">
            <a:avLst/>
          </a:prstGeom>
          <a:gradFill flip="none" rotWithShape="1">
            <a:gsLst>
              <a:gs pos="0">
                <a:srgbClr val="AC0000">
                  <a:shade val="30000"/>
                  <a:satMod val="115000"/>
                </a:srgbClr>
              </a:gs>
              <a:gs pos="50000">
                <a:srgbClr val="AC0000">
                  <a:shade val="67500"/>
                  <a:satMod val="115000"/>
                </a:srgbClr>
              </a:gs>
              <a:gs pos="100000">
                <a:srgbClr val="AC0000">
                  <a:shade val="100000"/>
                  <a:satMod val="115000"/>
                </a:srgbClr>
              </a:gs>
            </a:gsLst>
            <a:lin ang="0" scaled="1"/>
            <a:tileRect/>
          </a:gradFill>
          <a:effectLst>
            <a:outerShdw blurRad="40000" dist="23000" dir="5400000" rotWithShape="0">
              <a:srgbClr val="000000">
                <a:alpha val="0"/>
              </a:srgbClr>
            </a:outerShdw>
          </a:effectLst>
          <a:scene3d>
            <a:camera prst="isometricLeftDown">
              <a:rot lat="300000" lon="1800000" rev="1800000"/>
            </a:camera>
            <a:lightRig rig="balanced" dir="t"/>
          </a:scene3d>
          <a:sp3d extrusionH="114300">
            <a:bevelT w="0" h="127000" prst="divot"/>
            <a:bevelB w="127000" h="1270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9063" y="421357"/>
            <a:ext cx="2798961" cy="487363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latin typeface="Calibri" pitchFamily="34" charset="0"/>
              </a:rPr>
              <a:t>КЛЮЧЕВЫЕ ЭТАПЫ</a:t>
            </a:r>
            <a:endParaRPr lang="en-US" altLang="ru-RU" sz="2400" b="1" dirty="0" smtClean="0">
              <a:latin typeface="Calibri" pitchFamily="34" charset="0"/>
            </a:endParaRPr>
          </a:p>
        </p:txBody>
      </p:sp>
      <p:sp>
        <p:nvSpPr>
          <p:cNvPr id="13320" name="Rectangle 27"/>
          <p:cNvSpPr>
            <a:spLocks noChangeArrowheads="1"/>
          </p:cNvSpPr>
          <p:nvPr/>
        </p:nvSpPr>
        <p:spPr bwMode="gray">
          <a:xfrm rot="20004925">
            <a:off x="916303" y="1726302"/>
            <a:ext cx="723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2016-</a:t>
            </a:r>
          </a:p>
          <a:p>
            <a:pPr eaLnBrk="1" hangingPunct="1"/>
            <a:r>
              <a:rPr lang="ru-RU" alt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2017</a:t>
            </a:r>
            <a:endParaRPr lang="en-US" altLang="ru-RU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324" name="Rectangle 31"/>
          <p:cNvSpPr>
            <a:spLocks noChangeArrowheads="1"/>
          </p:cNvSpPr>
          <p:nvPr/>
        </p:nvSpPr>
        <p:spPr bwMode="auto">
          <a:xfrm>
            <a:off x="239687" y="2714620"/>
            <a:ext cx="1903421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ru-RU" altLang="ru-RU" sz="1600" dirty="0" smtClean="0">
                <a:latin typeface="Calibri" pitchFamily="34" charset="0"/>
              </a:rPr>
              <a:t>Реорганизация       </a:t>
            </a:r>
            <a:r>
              <a:rPr lang="ru-RU" altLang="ru-RU" sz="1600" dirty="0">
                <a:latin typeface="Calibri" pitchFamily="34" charset="0"/>
              </a:rPr>
              <a:t>и оптимизация </a:t>
            </a:r>
            <a:r>
              <a:rPr lang="ru-RU" altLang="ru-RU" sz="1600" dirty="0" smtClean="0">
                <a:latin typeface="Calibri" pitchFamily="34" charset="0"/>
              </a:rPr>
              <a:t>структуры                 и направлений деятельности</a:t>
            </a:r>
          </a:p>
          <a:p>
            <a:pPr eaLnBrk="1" hangingPunct="1">
              <a:spcAft>
                <a:spcPts val="0"/>
              </a:spcAft>
            </a:pPr>
            <a:endParaRPr lang="ru-RU" altLang="ru-RU" sz="800" dirty="0">
              <a:latin typeface="Calibri" pitchFamily="34" charset="0"/>
            </a:endParaRPr>
          </a:p>
          <a:p>
            <a:pPr eaLnBrk="1" hangingPunct="1">
              <a:spcAft>
                <a:spcPts val="0"/>
              </a:spcAft>
            </a:pPr>
            <a:r>
              <a:rPr lang="ru-RU" altLang="ru-RU" sz="1600" dirty="0" smtClean="0">
                <a:latin typeface="Calibri" pitchFamily="34" charset="0"/>
              </a:rPr>
              <a:t>Повышение профессиональной компетенции НПР</a:t>
            </a:r>
            <a:endParaRPr lang="ru-RU" altLang="ru-RU" sz="1600" dirty="0">
              <a:latin typeface="Calibri" pitchFamily="34" charset="0"/>
            </a:endParaRPr>
          </a:p>
        </p:txBody>
      </p:sp>
      <p:sp>
        <p:nvSpPr>
          <p:cNvPr id="13325" name="Rectangle 32"/>
          <p:cNvSpPr>
            <a:spLocks noChangeArrowheads="1"/>
          </p:cNvSpPr>
          <p:nvPr/>
        </p:nvSpPr>
        <p:spPr bwMode="auto">
          <a:xfrm>
            <a:off x="2195736" y="3177131"/>
            <a:ext cx="208823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ru-RU" altLang="ru-RU" sz="1600" dirty="0" smtClean="0">
                <a:latin typeface="Calibri" pitchFamily="34" charset="0"/>
              </a:rPr>
              <a:t>«</a:t>
            </a:r>
            <a:r>
              <a:rPr lang="ru-RU" altLang="ru-RU" sz="1600" dirty="0">
                <a:latin typeface="Calibri" pitchFamily="34" charset="0"/>
              </a:rPr>
              <a:t>Быстрые победы» </a:t>
            </a:r>
            <a:r>
              <a:rPr lang="ru-RU" altLang="ru-RU" sz="1600" dirty="0" smtClean="0">
                <a:latin typeface="Calibri" pitchFamily="34" charset="0"/>
              </a:rPr>
              <a:t>за счет </a:t>
            </a:r>
            <a:r>
              <a:rPr lang="ru-RU" altLang="ru-RU" sz="1600" dirty="0">
                <a:latin typeface="Calibri" pitchFamily="34" charset="0"/>
              </a:rPr>
              <a:t>концентрации усилий и синергизма слияния потенциала коллективов</a:t>
            </a:r>
          </a:p>
        </p:txBody>
      </p:sp>
      <p:sp>
        <p:nvSpPr>
          <p:cNvPr id="13326" name="Rectangle 33"/>
          <p:cNvSpPr>
            <a:spLocks noChangeArrowheads="1"/>
          </p:cNvSpPr>
          <p:nvPr/>
        </p:nvSpPr>
        <p:spPr bwMode="auto">
          <a:xfrm>
            <a:off x="4338876" y="3144165"/>
            <a:ext cx="2376264" cy="128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ru-RU" altLang="ru-RU" sz="1550" dirty="0" smtClean="0">
                <a:latin typeface="Calibri" pitchFamily="34" charset="0"/>
              </a:rPr>
              <a:t>Становление                       и устойчивое развитие </a:t>
            </a:r>
            <a:r>
              <a:rPr lang="ru-RU" altLang="ru-RU" sz="1550" dirty="0" err="1" smtClean="0">
                <a:latin typeface="Calibri" pitchFamily="34" charset="0"/>
              </a:rPr>
              <a:t>мультифункционального</a:t>
            </a:r>
            <a:r>
              <a:rPr lang="ru-RU" altLang="ru-RU" sz="1550" dirty="0" smtClean="0">
                <a:latin typeface="Calibri" pitchFamily="34" charset="0"/>
              </a:rPr>
              <a:t> научно-образовательного центра</a:t>
            </a:r>
          </a:p>
        </p:txBody>
      </p:sp>
      <p:sp>
        <p:nvSpPr>
          <p:cNvPr id="13327" name="Rectangle 34"/>
          <p:cNvSpPr>
            <a:spLocks noChangeArrowheads="1"/>
          </p:cNvSpPr>
          <p:nvPr/>
        </p:nvSpPr>
        <p:spPr bwMode="auto">
          <a:xfrm>
            <a:off x="6732240" y="2928934"/>
            <a:ext cx="219690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ru-RU" altLang="ru-RU" sz="1600" dirty="0" smtClean="0">
                <a:latin typeface="Calibri" pitchFamily="34" charset="0"/>
              </a:rPr>
              <a:t>Стержневой </a:t>
            </a:r>
            <a:r>
              <a:rPr lang="ru-RU" altLang="ru-RU" sz="1600" dirty="0">
                <a:latin typeface="Calibri" pitchFamily="34" charset="0"/>
              </a:rPr>
              <a:t>компонент </a:t>
            </a:r>
            <a:r>
              <a:rPr lang="ru-RU" altLang="ru-RU" sz="1600" dirty="0" smtClean="0">
                <a:latin typeface="Calibri" pitchFamily="34" charset="0"/>
              </a:rPr>
              <a:t>научно-технической                   и инновационной политики, социальной </a:t>
            </a:r>
            <a:r>
              <a:rPr lang="ru-RU" altLang="ru-RU" sz="1600" dirty="0">
                <a:latin typeface="Calibri" pitchFamily="34" charset="0"/>
              </a:rPr>
              <a:t>и культурной среды региона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79512" y="2682379"/>
            <a:ext cx="1928937" cy="2265059"/>
          </a:xfrm>
          <a:prstGeom prst="round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200077" y="2658783"/>
            <a:ext cx="2083891" cy="2288655"/>
          </a:xfrm>
          <a:prstGeom prst="round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4355976" y="2643182"/>
            <a:ext cx="2304256" cy="2304256"/>
          </a:xfrm>
          <a:prstGeom prst="round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732240" y="2643182"/>
            <a:ext cx="2131612" cy="2304256"/>
          </a:xfrm>
          <a:prstGeom prst="round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7" name="Group 9"/>
          <p:cNvGrpSpPr>
            <a:grpSpLocks/>
          </p:cNvGrpSpPr>
          <p:nvPr/>
        </p:nvGrpSpPr>
        <p:grpSpPr bwMode="auto">
          <a:xfrm>
            <a:off x="1763688" y="1742645"/>
            <a:ext cx="1711099" cy="203157"/>
            <a:chOff x="2003" y="3439"/>
            <a:chExt cx="468" cy="244"/>
          </a:xfrm>
        </p:grpSpPr>
        <p:sp>
          <p:nvSpPr>
            <p:cNvPr id="98" name="Oval 10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/>
            </a:p>
          </p:txBody>
        </p:sp>
        <p:sp>
          <p:nvSpPr>
            <p:cNvPr id="99" name="Rectangle 11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/>
            </a:p>
          </p:txBody>
        </p:sp>
        <p:sp>
          <p:nvSpPr>
            <p:cNvPr id="100" name="Oval 12"/>
            <p:cNvSpPr>
              <a:spLocks noChangeArrowheads="1"/>
            </p:cNvSpPr>
            <p:nvPr/>
          </p:nvSpPr>
          <p:spPr bwMode="gray">
            <a:xfrm>
              <a:off x="2400" y="3443"/>
              <a:ext cx="71" cy="235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1" name="Oval 13"/>
            <p:cNvSpPr>
              <a:spLocks noChangeArrowheads="1"/>
            </p:cNvSpPr>
            <p:nvPr/>
          </p:nvSpPr>
          <p:spPr bwMode="gray">
            <a:xfrm>
              <a:off x="2439" y="3519"/>
              <a:ext cx="20" cy="70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81" name="Прямоугольник 80"/>
          <p:cNvSpPr/>
          <p:nvPr/>
        </p:nvSpPr>
        <p:spPr>
          <a:xfrm flipH="1">
            <a:off x="2804290" y="1678007"/>
            <a:ext cx="1000132" cy="78581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90000"/>
                  <a:lumOff val="10000"/>
                  <a:shade val="30000"/>
                  <a:satMod val="115000"/>
                </a:schemeClr>
              </a:gs>
              <a:gs pos="50000">
                <a:schemeClr val="accent4">
                  <a:lumMod val="90000"/>
                  <a:lumOff val="10000"/>
                  <a:shade val="67500"/>
                  <a:satMod val="115000"/>
                </a:schemeClr>
              </a:gs>
              <a:gs pos="100000">
                <a:schemeClr val="accent4">
                  <a:lumMod val="90000"/>
                  <a:lumOff val="10000"/>
                  <a:shade val="100000"/>
                  <a:satMod val="115000"/>
                </a:schemeClr>
              </a:gs>
            </a:gsLst>
            <a:lin ang="0" scaled="1"/>
            <a:tileRect/>
          </a:gradFill>
          <a:effectLst>
            <a:outerShdw blurRad="40000" dist="23000" dir="5400000" rotWithShape="0">
              <a:srgbClr val="000000">
                <a:alpha val="0"/>
              </a:srgbClr>
            </a:outerShdw>
          </a:effectLst>
          <a:scene3d>
            <a:camera prst="isometricLeftDown">
              <a:rot lat="300000" lon="1800000" rev="1800000"/>
            </a:camera>
            <a:lightRig rig="balanced" dir="t"/>
          </a:scene3d>
          <a:sp3d extrusionH="114300">
            <a:bevelT w="0" h="127000" prst="divot"/>
            <a:bevelB w="127000" h="1270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Rectangle 27"/>
          <p:cNvSpPr>
            <a:spLocks noChangeArrowheads="1"/>
          </p:cNvSpPr>
          <p:nvPr/>
        </p:nvSpPr>
        <p:spPr bwMode="gray">
          <a:xfrm rot="20004925">
            <a:off x="2975824" y="1864801"/>
            <a:ext cx="6527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2018</a:t>
            </a:r>
            <a:endParaRPr lang="en-US" altLang="ru-RU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84" name="Group 9"/>
          <p:cNvGrpSpPr>
            <a:grpSpLocks/>
          </p:cNvGrpSpPr>
          <p:nvPr/>
        </p:nvGrpSpPr>
        <p:grpSpPr bwMode="auto">
          <a:xfrm>
            <a:off x="3724997" y="1755512"/>
            <a:ext cx="1711099" cy="203157"/>
            <a:chOff x="2003" y="3439"/>
            <a:chExt cx="468" cy="244"/>
          </a:xfrm>
        </p:grpSpPr>
        <p:sp>
          <p:nvSpPr>
            <p:cNvPr id="85" name="Oval 10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/>
            </a:p>
          </p:txBody>
        </p:sp>
        <p:sp>
          <p:nvSpPr>
            <p:cNvPr id="86" name="Rectangle 11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/>
            </a:p>
          </p:txBody>
        </p:sp>
        <p:sp>
          <p:nvSpPr>
            <p:cNvPr id="87" name="Oval 12"/>
            <p:cNvSpPr>
              <a:spLocks noChangeArrowheads="1"/>
            </p:cNvSpPr>
            <p:nvPr/>
          </p:nvSpPr>
          <p:spPr bwMode="gray">
            <a:xfrm>
              <a:off x="2400" y="3443"/>
              <a:ext cx="71" cy="235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8" name="Oval 13"/>
            <p:cNvSpPr>
              <a:spLocks noChangeArrowheads="1"/>
            </p:cNvSpPr>
            <p:nvPr/>
          </p:nvSpPr>
          <p:spPr bwMode="gray">
            <a:xfrm>
              <a:off x="2439" y="3519"/>
              <a:ext cx="20" cy="70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82" name="Прямоугольник 81"/>
          <p:cNvSpPr/>
          <p:nvPr/>
        </p:nvSpPr>
        <p:spPr>
          <a:xfrm flipH="1">
            <a:off x="5096006" y="1678007"/>
            <a:ext cx="1000132" cy="785819"/>
          </a:xfrm>
          <a:prstGeom prst="rect">
            <a:avLst/>
          </a:prstGeom>
          <a:gradFill flip="none" rotWithShape="1">
            <a:gsLst>
              <a:gs pos="0">
                <a:srgbClr val="AC0000">
                  <a:shade val="30000"/>
                  <a:satMod val="115000"/>
                </a:srgbClr>
              </a:gs>
              <a:gs pos="50000">
                <a:srgbClr val="AC0000">
                  <a:shade val="67500"/>
                  <a:satMod val="115000"/>
                </a:srgbClr>
              </a:gs>
              <a:gs pos="100000">
                <a:srgbClr val="AC0000">
                  <a:shade val="100000"/>
                  <a:satMod val="115000"/>
                </a:srgbClr>
              </a:gs>
            </a:gsLst>
            <a:lin ang="0" scaled="1"/>
            <a:tileRect/>
          </a:gradFill>
          <a:effectLst>
            <a:outerShdw blurRad="40000" dist="23000" dir="5400000" rotWithShape="0">
              <a:srgbClr val="000000">
                <a:alpha val="0"/>
              </a:srgbClr>
            </a:outerShdw>
          </a:effectLst>
          <a:scene3d>
            <a:camera prst="isometricLeftDown">
              <a:rot lat="300000" lon="1800000" rev="1800000"/>
            </a:camera>
            <a:lightRig rig="balanced" dir="t"/>
          </a:scene3d>
          <a:sp3d extrusionH="114300">
            <a:bevelT w="0" h="127000" prst="divot"/>
            <a:bevelB w="127000" h="1270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Rectangle 27"/>
          <p:cNvSpPr>
            <a:spLocks noChangeArrowheads="1"/>
          </p:cNvSpPr>
          <p:nvPr/>
        </p:nvSpPr>
        <p:spPr bwMode="gray">
          <a:xfrm rot="20004925">
            <a:off x="5229583" y="1860424"/>
            <a:ext cx="6527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2019</a:t>
            </a:r>
            <a:endParaRPr lang="en-US" altLang="ru-RU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89" name="Group 9"/>
          <p:cNvGrpSpPr>
            <a:grpSpLocks/>
          </p:cNvGrpSpPr>
          <p:nvPr/>
        </p:nvGrpSpPr>
        <p:grpSpPr bwMode="auto">
          <a:xfrm>
            <a:off x="5953262" y="1743050"/>
            <a:ext cx="1715082" cy="215619"/>
            <a:chOff x="2003" y="3439"/>
            <a:chExt cx="468" cy="244"/>
          </a:xfrm>
        </p:grpSpPr>
        <p:sp>
          <p:nvSpPr>
            <p:cNvPr id="90" name="Oval 10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/>
            </a:p>
          </p:txBody>
        </p:sp>
        <p:sp>
          <p:nvSpPr>
            <p:cNvPr id="91" name="Rectangle 11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800"/>
            </a:p>
          </p:txBody>
        </p:sp>
        <p:sp>
          <p:nvSpPr>
            <p:cNvPr id="92" name="Oval 12"/>
            <p:cNvSpPr>
              <a:spLocks noChangeArrowheads="1"/>
            </p:cNvSpPr>
            <p:nvPr/>
          </p:nvSpPr>
          <p:spPr bwMode="gray">
            <a:xfrm>
              <a:off x="2400" y="3443"/>
              <a:ext cx="71" cy="235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3" name="Oval 13"/>
            <p:cNvSpPr>
              <a:spLocks noChangeArrowheads="1"/>
            </p:cNvSpPr>
            <p:nvPr/>
          </p:nvSpPr>
          <p:spPr bwMode="gray">
            <a:xfrm>
              <a:off x="2439" y="3519"/>
              <a:ext cx="20" cy="70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83" name="Прямоугольник 82"/>
          <p:cNvSpPr/>
          <p:nvPr/>
        </p:nvSpPr>
        <p:spPr>
          <a:xfrm flipH="1">
            <a:off x="7316284" y="1678007"/>
            <a:ext cx="1000132" cy="78581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90000"/>
                  <a:lumOff val="10000"/>
                  <a:shade val="30000"/>
                  <a:satMod val="115000"/>
                </a:schemeClr>
              </a:gs>
              <a:gs pos="50000">
                <a:schemeClr val="accent4">
                  <a:lumMod val="90000"/>
                  <a:lumOff val="10000"/>
                  <a:shade val="67500"/>
                  <a:satMod val="115000"/>
                </a:schemeClr>
              </a:gs>
              <a:gs pos="100000">
                <a:schemeClr val="accent4">
                  <a:lumMod val="90000"/>
                  <a:lumOff val="1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outerShdw blurRad="40000" dist="23000" dir="5400000" rotWithShape="0">
              <a:srgbClr val="000000">
                <a:alpha val="0"/>
              </a:srgbClr>
            </a:outerShdw>
          </a:effectLst>
          <a:scene3d>
            <a:camera prst="isometricLeftDown">
              <a:rot lat="300000" lon="1800000" rev="1800000"/>
            </a:camera>
            <a:lightRig rig="balanced" dir="t"/>
          </a:scene3d>
          <a:sp3d extrusionH="114300">
            <a:bevelT w="0" h="127000" prst="divot"/>
            <a:bevelB w="127000" h="1270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Rectangle 27"/>
          <p:cNvSpPr>
            <a:spLocks noChangeArrowheads="1"/>
          </p:cNvSpPr>
          <p:nvPr/>
        </p:nvSpPr>
        <p:spPr bwMode="gray">
          <a:xfrm rot="20004925">
            <a:off x="7461831" y="1860424"/>
            <a:ext cx="6527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2020</a:t>
            </a:r>
            <a:endParaRPr lang="en-US" altLang="ru-RU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3"/>
          <p:cNvSpPr>
            <a:spLocks noChangeArrowheads="1" noChangeShapeType="1" noTextEdit="1"/>
          </p:cNvSpPr>
          <p:nvPr/>
        </p:nvSpPr>
        <p:spPr bwMode="gray">
          <a:xfrm>
            <a:off x="762000" y="2286000"/>
            <a:ext cx="50292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Спасибо за внимание 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507" t="76331" r="21368" b="16521"/>
          <a:stretch>
            <a:fillRect/>
          </a:stretch>
        </p:blipFill>
        <p:spPr bwMode="auto">
          <a:xfrm>
            <a:off x="0" y="6237313"/>
            <a:ext cx="91440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93l">
  <a:themeElements>
    <a:clrScheme name="Тема Office 3">
      <a:dk1>
        <a:srgbClr val="0E3558"/>
      </a:dk1>
      <a:lt1>
        <a:srgbClr val="FFFFFF"/>
      </a:lt1>
      <a:dk2>
        <a:srgbClr val="006699"/>
      </a:dk2>
      <a:lt2>
        <a:srgbClr val="969696"/>
      </a:lt2>
      <a:accent1>
        <a:srgbClr val="3B86CB"/>
      </a:accent1>
      <a:accent2>
        <a:srgbClr val="5CB68D"/>
      </a:accent2>
      <a:accent3>
        <a:srgbClr val="FFFFFF"/>
      </a:accent3>
      <a:accent4>
        <a:srgbClr val="0A2C4A"/>
      </a:accent4>
      <a:accent5>
        <a:srgbClr val="AFC3E2"/>
      </a:accent5>
      <a:accent6>
        <a:srgbClr val="53A57F"/>
      </a:accent6>
      <a:hlink>
        <a:srgbClr val="CC3300"/>
      </a:hlink>
      <a:folHlink>
        <a:srgbClr val="333399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132767"/>
        </a:dk1>
        <a:lt1>
          <a:srgbClr val="FFFFFF"/>
        </a:lt1>
        <a:dk2>
          <a:srgbClr val="184BB2"/>
        </a:dk2>
        <a:lt2>
          <a:srgbClr val="C0C0C0"/>
        </a:lt2>
        <a:accent1>
          <a:srgbClr val="22A2E2"/>
        </a:accent1>
        <a:accent2>
          <a:srgbClr val="81CFEB"/>
        </a:accent2>
        <a:accent3>
          <a:srgbClr val="FFFFFF"/>
        </a:accent3>
        <a:accent4>
          <a:srgbClr val="0E2057"/>
        </a:accent4>
        <a:accent5>
          <a:srgbClr val="ABCEEE"/>
        </a:accent5>
        <a:accent6>
          <a:srgbClr val="74BBD5"/>
        </a:accent6>
        <a:hlink>
          <a:srgbClr val="55ABA9"/>
        </a:hlink>
        <a:folHlink>
          <a:srgbClr val="DCCA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37175B"/>
        </a:dk1>
        <a:lt1>
          <a:srgbClr val="FFFFFF"/>
        </a:lt1>
        <a:dk2>
          <a:srgbClr val="754ECC"/>
        </a:dk2>
        <a:lt2>
          <a:srgbClr val="C0C0C0"/>
        </a:lt2>
        <a:accent1>
          <a:srgbClr val="869EEC"/>
        </a:accent1>
        <a:accent2>
          <a:srgbClr val="EFA441"/>
        </a:accent2>
        <a:accent3>
          <a:srgbClr val="FFFFFF"/>
        </a:accent3>
        <a:accent4>
          <a:srgbClr val="2D124C"/>
        </a:accent4>
        <a:accent5>
          <a:srgbClr val="C3CCF4"/>
        </a:accent5>
        <a:accent6>
          <a:srgbClr val="D9943A"/>
        </a:accent6>
        <a:hlink>
          <a:srgbClr val="33835F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E3558"/>
        </a:dk1>
        <a:lt1>
          <a:srgbClr val="FFFFFF"/>
        </a:lt1>
        <a:dk2>
          <a:srgbClr val="006699"/>
        </a:dk2>
        <a:lt2>
          <a:srgbClr val="969696"/>
        </a:lt2>
        <a:accent1>
          <a:srgbClr val="3B86CB"/>
        </a:accent1>
        <a:accent2>
          <a:srgbClr val="5CB68D"/>
        </a:accent2>
        <a:accent3>
          <a:srgbClr val="FFFFFF"/>
        </a:accent3>
        <a:accent4>
          <a:srgbClr val="0A2C4A"/>
        </a:accent4>
        <a:accent5>
          <a:srgbClr val="AFC3E2"/>
        </a:accent5>
        <a:accent6>
          <a:srgbClr val="53A57F"/>
        </a:accent6>
        <a:hlink>
          <a:srgbClr val="CC33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cdb2004193l</Template>
  <TotalTime>1654</TotalTime>
  <Words>950</Words>
  <Application>Microsoft Office PowerPoint</Application>
  <PresentationFormat>Экран (4:3)</PresentationFormat>
  <Paragraphs>253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cdb2004193l</vt:lpstr>
      <vt:lpstr>CorelDRAW</vt:lpstr>
      <vt:lpstr>Программа развития Самарского государственного технического университета </vt:lpstr>
      <vt:lpstr>НАПРАВЛЕНИЯ РАЗВИТИЯ</vt:lpstr>
      <vt:lpstr>ЦЕЛЕВЫЕ ПОКАЗАТЕЛИ ВУЗА</vt:lpstr>
      <vt:lpstr>ОБРАЗОВАНИЕ</vt:lpstr>
      <vt:lpstr>ИННОВАЦИИ И НАУКА</vt:lpstr>
      <vt:lpstr>КАДРОВЫЙ ПОТЕНЦИАЛ</vt:lpstr>
      <vt:lpstr>СОЦИАЛЬНАЯ ИНТЕГРАЦИЯ</vt:lpstr>
      <vt:lpstr>ИНФРАСТРУКТУРА</vt:lpstr>
      <vt:lpstr>УПРАВЛЕНИЕ И КАЧЕСТВО</vt:lpstr>
      <vt:lpstr>КЛЮЧЕВЫЕ ЭТАПЫ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YAS</dc:creator>
  <cp:lastModifiedBy>YAS</cp:lastModifiedBy>
  <cp:revision>169</cp:revision>
  <dcterms:created xsi:type="dcterms:W3CDTF">2016-01-14T13:31:10Z</dcterms:created>
  <dcterms:modified xsi:type="dcterms:W3CDTF">2016-02-11T09:05:55Z</dcterms:modified>
</cp:coreProperties>
</file>